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docProps/custom.xml" ContentType="application/vnd.openxmlformats-officedocument.custom-propertie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7"/>
  </p:notesMasterIdLst>
  <p:handoutMasterIdLst>
    <p:handoutMasterId r:id="rId38"/>
  </p:handoutMasterIdLst>
  <p:sldIdLst>
    <p:sldId id="257" r:id="rId2"/>
    <p:sldId id="258" r:id="rId3"/>
    <p:sldId id="290" r:id="rId4"/>
    <p:sldId id="289" r:id="rId5"/>
    <p:sldId id="262" r:id="rId6"/>
    <p:sldId id="263" r:id="rId7"/>
    <p:sldId id="291" r:id="rId8"/>
    <p:sldId id="292" r:id="rId9"/>
    <p:sldId id="293" r:id="rId10"/>
    <p:sldId id="264" r:id="rId11"/>
    <p:sldId id="265" r:id="rId12"/>
    <p:sldId id="259" r:id="rId13"/>
    <p:sldId id="260" r:id="rId14"/>
    <p:sldId id="261" r:id="rId15"/>
    <p:sldId id="266" r:id="rId16"/>
    <p:sldId id="294" r:id="rId17"/>
    <p:sldId id="267" r:id="rId18"/>
    <p:sldId id="272" r:id="rId19"/>
    <p:sldId id="296" r:id="rId20"/>
    <p:sldId id="273" r:id="rId21"/>
    <p:sldId id="274" r:id="rId22"/>
    <p:sldId id="297" r:id="rId23"/>
    <p:sldId id="275" r:id="rId24"/>
    <p:sldId id="276" r:id="rId25"/>
    <p:sldId id="277" r:id="rId26"/>
    <p:sldId id="278" r:id="rId27"/>
    <p:sldId id="279" r:id="rId28"/>
    <p:sldId id="280" r:id="rId29"/>
    <p:sldId id="281" r:id="rId30"/>
    <p:sldId id="282" r:id="rId31"/>
    <p:sldId id="283" r:id="rId32"/>
    <p:sldId id="286" r:id="rId33"/>
    <p:sldId id="288" r:id="rId34"/>
    <p:sldId id="298" r:id="rId35"/>
    <p:sldId id="287" r:id="rId36"/>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823A8"/>
    <a:srgbClr val="3F21F1"/>
    <a:srgbClr val="0046D2"/>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9" d="100"/>
          <a:sy n="79" d="100"/>
        </p:scale>
        <p:origin x="-1474" y="-67"/>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83" d="100"/>
          <a:sy n="83" d="100"/>
        </p:scale>
        <p:origin x="-3876" y="-90"/>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D519A841-229C-4536-9187-C2ADFE99B617}" type="datetimeFigureOut">
              <a:rPr lang="zh-CN" altLang="en-US"/>
              <a:pPr>
                <a:defRPr/>
              </a:pPr>
              <a:t>2022/11/18</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A95BE26F-04B8-415D-B1CD-C9BB6047607F}"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hf sldNum="0"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27AC1450-904E-4FA6-8761-E4FAC0837620}" type="datetimeFigureOut">
              <a:rPr lang="zh-CN" altLang="en-US"/>
              <a:pPr>
                <a:defRPr/>
              </a:pPr>
              <a:t>2022/11/18</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30564BA8-0B8C-47CD-BCA4-1448C8AFB812}"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103925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3378305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r>
              <a:rPr lang="zh-CN" altLang="zh-CN" sz="1200" kern="1200" dirty="0" smtClean="0">
                <a:solidFill>
                  <a:schemeClr val="tx1"/>
                </a:solidFill>
                <a:latin typeface="+mn-lt"/>
                <a:ea typeface="+mn-ea"/>
                <a:cs typeface="+mn-cs"/>
              </a:rPr>
              <a:t>蓝色步骤为：当应用程序（浏览器）第一次访问某个数据，而该数据不在缓存服务器（</a:t>
            </a:r>
            <a:r>
              <a:rPr lang="en-US" altLang="zh-CN" sz="1200" kern="1200" dirty="0" err="1" smtClean="0">
                <a:solidFill>
                  <a:schemeClr val="tx1"/>
                </a:solidFill>
                <a:latin typeface="+mn-lt"/>
                <a:ea typeface="+mn-ea"/>
                <a:cs typeface="+mn-cs"/>
              </a:rPr>
              <a:t>memchached</a:t>
            </a:r>
            <a:r>
              <a:rPr lang="zh-CN" altLang="zh-CN" sz="1200" kern="1200" dirty="0" smtClean="0">
                <a:solidFill>
                  <a:schemeClr val="tx1"/>
                </a:solidFill>
                <a:latin typeface="+mn-lt"/>
                <a:ea typeface="+mn-ea"/>
                <a:cs typeface="+mn-cs"/>
              </a:rPr>
              <a:t>）上，则系统将该数据从数据库（</a:t>
            </a:r>
            <a:r>
              <a:rPr lang="en-US" altLang="zh-CN" sz="1200" kern="1200" dirty="0" smtClean="0">
                <a:solidFill>
                  <a:schemeClr val="tx1"/>
                </a:solidFill>
                <a:latin typeface="+mn-lt"/>
                <a:ea typeface="+mn-ea"/>
                <a:cs typeface="+mn-cs"/>
              </a:rPr>
              <a:t>RDBS</a:t>
            </a:r>
            <a:r>
              <a:rPr lang="zh-CN" altLang="zh-CN" sz="1200" kern="1200" dirty="0" smtClean="0">
                <a:solidFill>
                  <a:schemeClr val="tx1"/>
                </a:solidFill>
                <a:latin typeface="+mn-lt"/>
                <a:ea typeface="+mn-ea"/>
                <a:cs typeface="+mn-cs"/>
              </a:rPr>
              <a:t>）中读出，返回给应用程序，同时存入缓存服务器。绿色步骤为：当应用程序再次访问该数据，则直接从缓存服务器中读出，大大加快了访问速度。</a:t>
            </a:r>
            <a:endParaRPr lang="zh-CN" altLang="en-US" dirty="0" smtClean="0"/>
          </a:p>
        </p:txBody>
      </p:sp>
    </p:spTree>
    <p:extLst>
      <p:ext uri="{BB962C8B-B14F-4D97-AF65-F5344CB8AC3E}">
        <p14:creationId xmlns:p14="http://schemas.microsoft.com/office/powerpoint/2010/main" xmlns="" val="25145056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29660747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4148132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13760211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13760211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22917513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20587201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20587201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19281406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618733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618733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11902311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2738484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27444334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9383233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26192638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1326236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3998155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1992665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11578957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36602965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85974906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8597490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3301813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r>
              <a:rPr lang="zh-CN" altLang="zh-CN" sz="1200" kern="1200" dirty="0" smtClean="0">
                <a:solidFill>
                  <a:schemeClr val="tx1"/>
                </a:solidFill>
                <a:latin typeface="+mn-lt"/>
                <a:ea typeface="+mn-ea"/>
                <a:cs typeface="+mn-cs"/>
              </a:rPr>
              <a:t>对于图</a:t>
            </a:r>
            <a:r>
              <a:rPr lang="en-US" altLang="zh-CN" sz="1200" kern="1200" dirty="0" smtClean="0">
                <a:solidFill>
                  <a:schemeClr val="tx1"/>
                </a:solidFill>
                <a:latin typeface="+mn-lt"/>
                <a:ea typeface="+mn-ea"/>
                <a:cs typeface="+mn-cs"/>
              </a:rPr>
              <a:t>16-6</a:t>
            </a:r>
            <a:r>
              <a:rPr lang="zh-CN" altLang="zh-CN" sz="1200" kern="1200" dirty="0" smtClean="0">
                <a:solidFill>
                  <a:schemeClr val="tx1"/>
                </a:solidFill>
                <a:latin typeface="+mn-lt"/>
                <a:ea typeface="+mn-ea"/>
                <a:cs typeface="+mn-cs"/>
              </a:rPr>
              <a:t>左边的原始数据表（全局表），它的三个列“</a:t>
            </a:r>
            <a:r>
              <a:rPr lang="en-US" altLang="zh-CN" sz="1200" kern="1200" dirty="0" smtClean="0">
                <a:solidFill>
                  <a:schemeClr val="tx1"/>
                </a:solidFill>
                <a:latin typeface="+mn-lt"/>
                <a:ea typeface="+mn-ea"/>
                <a:cs typeface="+mn-cs"/>
              </a:rPr>
              <a:t>Date/Time</a:t>
            </a:r>
            <a:r>
              <a:rPr lang="zh-CN" altLang="zh-CN"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Material</a:t>
            </a:r>
            <a:r>
              <a:rPr lang="zh-CN" altLang="zh-CN"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 </a:t>
            </a:r>
            <a:r>
              <a:rPr lang="zh-CN" altLang="zh-CN"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Customer Name</a:t>
            </a:r>
            <a:r>
              <a:rPr lang="zh-CN" altLang="zh-CN" sz="1200" kern="1200" dirty="0" smtClean="0">
                <a:solidFill>
                  <a:schemeClr val="tx1"/>
                </a:solidFill>
                <a:latin typeface="+mn-lt"/>
                <a:ea typeface="+mn-ea"/>
                <a:cs typeface="+mn-cs"/>
              </a:rPr>
              <a:t>”均是字符串格式，十分耗费存储空间。因此我们构建了右上的两个检索表</a:t>
            </a:r>
            <a:r>
              <a:rPr lang="en-US" altLang="zh-CN" sz="1200" kern="1200" dirty="0" smtClean="0">
                <a:solidFill>
                  <a:schemeClr val="tx1"/>
                </a:solidFill>
                <a:latin typeface="+mn-lt"/>
                <a:ea typeface="+mn-ea"/>
                <a:cs typeface="+mn-cs"/>
              </a:rPr>
              <a:t>Customers</a:t>
            </a:r>
            <a:r>
              <a:rPr lang="zh-CN" altLang="zh-CN" sz="1200" kern="1200" dirty="0" smtClean="0">
                <a:solidFill>
                  <a:schemeClr val="tx1"/>
                </a:solidFill>
                <a:latin typeface="+mn-lt"/>
                <a:ea typeface="+mn-ea"/>
                <a:cs typeface="+mn-cs"/>
              </a:rPr>
              <a:t>和</a:t>
            </a:r>
            <a:r>
              <a:rPr lang="en-US" altLang="zh-CN" sz="1200" kern="1200" dirty="0" smtClean="0">
                <a:solidFill>
                  <a:schemeClr val="tx1"/>
                </a:solidFill>
                <a:latin typeface="+mn-lt"/>
                <a:ea typeface="+mn-ea"/>
                <a:cs typeface="+mn-cs"/>
              </a:rPr>
              <a:t>Material</a:t>
            </a:r>
            <a:r>
              <a:rPr lang="zh-CN" altLang="zh-CN" sz="1200" kern="1200" dirty="0" smtClean="0">
                <a:solidFill>
                  <a:schemeClr val="tx1"/>
                </a:solidFill>
                <a:latin typeface="+mn-lt"/>
                <a:ea typeface="+mn-ea"/>
                <a:cs typeface="+mn-cs"/>
              </a:rPr>
              <a:t>，检索表的构建方法是抽出所有原始表的对应数据项，合并相同项，然后重新编号，注意检索表中编号是局部</a:t>
            </a:r>
            <a:r>
              <a:rPr lang="en-US" altLang="zh-CN" sz="1200" kern="1200" dirty="0" smtClean="0">
                <a:solidFill>
                  <a:schemeClr val="tx1"/>
                </a:solidFill>
                <a:latin typeface="+mn-lt"/>
                <a:ea typeface="+mn-ea"/>
                <a:cs typeface="+mn-cs"/>
              </a:rPr>
              <a:t>ID</a:t>
            </a:r>
            <a:r>
              <a:rPr lang="zh-CN" altLang="zh-CN" sz="1200" kern="1200" dirty="0" smtClean="0">
                <a:solidFill>
                  <a:schemeClr val="tx1"/>
                </a:solidFill>
                <a:latin typeface="+mn-lt"/>
                <a:ea typeface="+mn-ea"/>
                <a:cs typeface="+mn-cs"/>
              </a:rPr>
              <a:t>，不同于全局表中的</a:t>
            </a:r>
            <a:r>
              <a:rPr lang="en-US" altLang="zh-CN" sz="1200" kern="1200" dirty="0" err="1" smtClean="0">
                <a:solidFill>
                  <a:schemeClr val="tx1"/>
                </a:solidFill>
                <a:latin typeface="+mn-lt"/>
                <a:ea typeface="+mn-ea"/>
                <a:cs typeface="+mn-cs"/>
              </a:rPr>
              <a:t>RowID</a:t>
            </a:r>
            <a:r>
              <a:rPr lang="zh-CN" altLang="zh-CN" sz="1200" kern="1200" dirty="0" smtClean="0">
                <a:solidFill>
                  <a:schemeClr val="tx1"/>
                </a:solidFill>
                <a:latin typeface="+mn-lt"/>
                <a:ea typeface="+mn-ea"/>
                <a:cs typeface="+mn-cs"/>
              </a:rPr>
              <a:t>，但检索表包含了原始表中所有的对应项。</a:t>
            </a:r>
          </a:p>
          <a:p>
            <a:r>
              <a:rPr lang="en-US" altLang="zh-CN" sz="1200" kern="1200" dirty="0" smtClean="0">
                <a:solidFill>
                  <a:schemeClr val="tx1"/>
                </a:solidFill>
                <a:latin typeface="+mn-lt"/>
                <a:ea typeface="+mn-ea"/>
                <a:cs typeface="+mn-cs"/>
              </a:rPr>
              <a:t>	</a:t>
            </a:r>
            <a:r>
              <a:rPr lang="zh-CN" altLang="zh-CN" sz="1200" kern="1200" dirty="0" smtClean="0">
                <a:solidFill>
                  <a:schemeClr val="tx1"/>
                </a:solidFill>
                <a:latin typeface="+mn-lt"/>
                <a:ea typeface="+mn-ea"/>
                <a:cs typeface="+mn-cs"/>
              </a:rPr>
              <a:t>有了</a:t>
            </a:r>
            <a:r>
              <a:rPr lang="en-US" altLang="zh-CN" sz="1200" kern="1200" dirty="0" smtClean="0">
                <a:solidFill>
                  <a:schemeClr val="tx1"/>
                </a:solidFill>
                <a:latin typeface="+mn-lt"/>
                <a:ea typeface="+mn-ea"/>
                <a:cs typeface="+mn-cs"/>
              </a:rPr>
              <a:t>Customers</a:t>
            </a:r>
            <a:r>
              <a:rPr lang="zh-CN" altLang="zh-CN" sz="1200" kern="1200" dirty="0" smtClean="0">
                <a:solidFill>
                  <a:schemeClr val="tx1"/>
                </a:solidFill>
                <a:latin typeface="+mn-lt"/>
                <a:ea typeface="+mn-ea"/>
                <a:cs typeface="+mn-cs"/>
              </a:rPr>
              <a:t>和</a:t>
            </a:r>
            <a:r>
              <a:rPr lang="en-US" altLang="zh-CN" sz="1200" kern="1200" dirty="0" smtClean="0">
                <a:solidFill>
                  <a:schemeClr val="tx1"/>
                </a:solidFill>
                <a:latin typeface="+mn-lt"/>
                <a:ea typeface="+mn-ea"/>
                <a:cs typeface="+mn-cs"/>
              </a:rPr>
              <a:t>Material</a:t>
            </a:r>
            <a:r>
              <a:rPr lang="zh-CN" altLang="zh-CN" sz="1200" kern="1200" dirty="0" smtClean="0">
                <a:solidFill>
                  <a:schemeClr val="tx1"/>
                </a:solidFill>
                <a:latin typeface="+mn-lt"/>
                <a:ea typeface="+mn-ea"/>
                <a:cs typeface="+mn-cs"/>
              </a:rPr>
              <a:t>这两个检索表，我们可以对原始数据表进行压缩，简单的作法就是把“</a:t>
            </a:r>
            <a:r>
              <a:rPr lang="en-US" altLang="zh-CN" sz="1200" kern="1200" dirty="0" smtClean="0">
                <a:solidFill>
                  <a:schemeClr val="tx1"/>
                </a:solidFill>
                <a:latin typeface="+mn-lt"/>
                <a:ea typeface="+mn-ea"/>
                <a:cs typeface="+mn-cs"/>
              </a:rPr>
              <a:t>Date/Time</a:t>
            </a:r>
            <a:r>
              <a:rPr lang="zh-CN" altLang="zh-CN" sz="1200" kern="1200" dirty="0" smtClean="0">
                <a:solidFill>
                  <a:schemeClr val="tx1"/>
                </a:solidFill>
                <a:latin typeface="+mn-lt"/>
                <a:ea typeface="+mn-ea"/>
                <a:cs typeface="+mn-cs"/>
              </a:rPr>
              <a:t>”一列从字符串换算成整数，将“</a:t>
            </a:r>
            <a:r>
              <a:rPr lang="en-US" altLang="zh-CN" sz="1200" kern="1200" dirty="0" smtClean="0">
                <a:solidFill>
                  <a:schemeClr val="tx1"/>
                </a:solidFill>
                <a:latin typeface="+mn-lt"/>
                <a:ea typeface="+mn-ea"/>
                <a:cs typeface="+mn-cs"/>
              </a:rPr>
              <a:t>Material</a:t>
            </a:r>
            <a:r>
              <a:rPr lang="zh-CN" altLang="zh-CN"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 </a:t>
            </a:r>
            <a:r>
              <a:rPr lang="zh-CN" altLang="zh-CN"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Customer Name</a:t>
            </a:r>
            <a:r>
              <a:rPr lang="zh-CN" altLang="zh-CN" sz="1200" kern="1200" dirty="0" smtClean="0">
                <a:solidFill>
                  <a:schemeClr val="tx1"/>
                </a:solidFill>
                <a:latin typeface="+mn-lt"/>
                <a:ea typeface="+mn-ea"/>
                <a:cs typeface="+mn-cs"/>
              </a:rPr>
              <a:t>”两列的值（字符串）用上面两个检索表对应的局部</a:t>
            </a:r>
            <a:r>
              <a:rPr lang="en-US" altLang="zh-CN" sz="1200" kern="1200" dirty="0" smtClean="0">
                <a:solidFill>
                  <a:schemeClr val="tx1"/>
                </a:solidFill>
                <a:latin typeface="+mn-lt"/>
                <a:ea typeface="+mn-ea"/>
                <a:cs typeface="+mn-cs"/>
              </a:rPr>
              <a:t>ID</a:t>
            </a:r>
            <a:r>
              <a:rPr lang="zh-CN" altLang="zh-CN" sz="1200" kern="1200" dirty="0" smtClean="0">
                <a:solidFill>
                  <a:schemeClr val="tx1"/>
                </a:solidFill>
                <a:latin typeface="+mn-lt"/>
                <a:ea typeface="+mn-ea"/>
                <a:cs typeface="+mn-cs"/>
              </a:rPr>
              <a:t>替换。比如，原始表的“</a:t>
            </a:r>
            <a:r>
              <a:rPr lang="en-US" altLang="zh-CN" sz="1200" kern="1200" dirty="0" smtClean="0">
                <a:solidFill>
                  <a:schemeClr val="tx1"/>
                </a:solidFill>
                <a:latin typeface="+mn-lt"/>
                <a:ea typeface="+mn-ea"/>
                <a:cs typeface="+mn-cs"/>
              </a:rPr>
              <a:t>Material</a:t>
            </a:r>
            <a:r>
              <a:rPr lang="zh-CN" altLang="zh-CN" sz="1200" kern="1200" dirty="0" smtClean="0">
                <a:solidFill>
                  <a:schemeClr val="tx1"/>
                </a:solidFill>
                <a:latin typeface="+mn-lt"/>
                <a:ea typeface="+mn-ea"/>
                <a:cs typeface="+mn-cs"/>
              </a:rPr>
              <a:t>”列的第</a:t>
            </a:r>
            <a:r>
              <a:rPr lang="en-US" altLang="zh-CN" sz="1200" kern="1200" dirty="0" smtClean="0">
                <a:solidFill>
                  <a:schemeClr val="tx1"/>
                </a:solidFill>
                <a:latin typeface="+mn-lt"/>
                <a:ea typeface="+mn-ea"/>
                <a:cs typeface="+mn-cs"/>
              </a:rPr>
              <a:t>1</a:t>
            </a:r>
            <a:r>
              <a:rPr lang="zh-CN" altLang="zh-CN" sz="1200" kern="1200" dirty="0" smtClean="0">
                <a:solidFill>
                  <a:schemeClr val="tx1"/>
                </a:solidFill>
                <a:latin typeface="+mn-lt"/>
                <a:ea typeface="+mn-ea"/>
                <a:cs typeface="+mn-cs"/>
              </a:rPr>
              <a:t>个数据项是“</a:t>
            </a:r>
            <a:r>
              <a:rPr lang="en-US" altLang="zh-CN" sz="1200" kern="1200" dirty="0" smtClean="0">
                <a:solidFill>
                  <a:schemeClr val="tx1"/>
                </a:solidFill>
                <a:latin typeface="+mn-lt"/>
                <a:ea typeface="+mn-ea"/>
                <a:cs typeface="+mn-cs"/>
              </a:rPr>
              <a:t>Radio</a:t>
            </a:r>
            <a:r>
              <a:rPr lang="zh-CN" altLang="zh-CN" sz="1200" kern="1200" dirty="0" smtClean="0">
                <a:solidFill>
                  <a:schemeClr val="tx1"/>
                </a:solidFill>
                <a:latin typeface="+mn-lt"/>
                <a:ea typeface="+mn-ea"/>
                <a:cs typeface="+mn-cs"/>
              </a:rPr>
              <a:t>”，在检索表</a:t>
            </a:r>
            <a:r>
              <a:rPr lang="en-US" altLang="zh-CN" sz="1200" kern="1200" dirty="0" smtClean="0">
                <a:solidFill>
                  <a:schemeClr val="tx1"/>
                </a:solidFill>
                <a:latin typeface="+mn-lt"/>
                <a:ea typeface="+mn-ea"/>
                <a:cs typeface="+mn-cs"/>
              </a:rPr>
              <a:t>Material</a:t>
            </a:r>
            <a:r>
              <a:rPr lang="zh-CN" altLang="zh-CN" sz="1200" kern="1200" dirty="0" smtClean="0">
                <a:solidFill>
                  <a:schemeClr val="tx1"/>
                </a:solidFill>
                <a:latin typeface="+mn-lt"/>
                <a:ea typeface="+mn-ea"/>
                <a:cs typeface="+mn-cs"/>
              </a:rPr>
              <a:t>中查到该字符串对应的局部</a:t>
            </a:r>
            <a:r>
              <a:rPr lang="en-US" altLang="zh-CN" sz="1200" kern="1200" dirty="0" smtClean="0">
                <a:solidFill>
                  <a:schemeClr val="tx1"/>
                </a:solidFill>
                <a:latin typeface="+mn-lt"/>
                <a:ea typeface="+mn-ea"/>
                <a:cs typeface="+mn-cs"/>
              </a:rPr>
              <a:t>ID</a:t>
            </a:r>
            <a:r>
              <a:rPr lang="zh-CN" altLang="zh-CN" sz="1200" kern="1200" dirty="0" smtClean="0">
                <a:solidFill>
                  <a:schemeClr val="tx1"/>
                </a:solidFill>
                <a:latin typeface="+mn-lt"/>
                <a:ea typeface="+mn-ea"/>
                <a:cs typeface="+mn-cs"/>
              </a:rPr>
              <a:t>为</a:t>
            </a:r>
            <a:r>
              <a:rPr lang="en-US" altLang="zh-CN" sz="1200" kern="1200" dirty="0" smtClean="0">
                <a:solidFill>
                  <a:schemeClr val="tx1"/>
                </a:solidFill>
                <a:latin typeface="+mn-lt"/>
                <a:ea typeface="+mn-ea"/>
                <a:cs typeface="+mn-cs"/>
              </a:rPr>
              <a:t>2</a:t>
            </a:r>
            <a:r>
              <a:rPr lang="zh-CN" altLang="zh-CN" sz="1200" kern="1200" dirty="0" smtClean="0">
                <a:solidFill>
                  <a:schemeClr val="tx1"/>
                </a:solidFill>
                <a:latin typeface="+mn-lt"/>
                <a:ea typeface="+mn-ea"/>
                <a:cs typeface="+mn-cs"/>
              </a:rPr>
              <a:t>，于是我们将原始表数据项“</a:t>
            </a:r>
            <a:r>
              <a:rPr lang="en-US" altLang="zh-CN" sz="1200" kern="1200" dirty="0" smtClean="0">
                <a:solidFill>
                  <a:schemeClr val="tx1"/>
                </a:solidFill>
                <a:latin typeface="+mn-lt"/>
                <a:ea typeface="+mn-ea"/>
                <a:cs typeface="+mn-cs"/>
              </a:rPr>
              <a:t>Radio</a:t>
            </a:r>
            <a:r>
              <a:rPr lang="zh-CN" altLang="zh-CN" sz="1200" kern="1200" dirty="0" smtClean="0">
                <a:solidFill>
                  <a:schemeClr val="tx1"/>
                </a:solidFill>
                <a:latin typeface="+mn-lt"/>
                <a:ea typeface="+mn-ea"/>
                <a:cs typeface="+mn-cs"/>
              </a:rPr>
              <a:t>”换成</a:t>
            </a:r>
            <a:r>
              <a:rPr lang="en-US" altLang="zh-CN" sz="1200" kern="1200" dirty="0" smtClean="0">
                <a:solidFill>
                  <a:schemeClr val="tx1"/>
                </a:solidFill>
                <a:latin typeface="+mn-lt"/>
                <a:ea typeface="+mn-ea"/>
                <a:cs typeface="+mn-cs"/>
              </a:rPr>
              <a:t>2</a:t>
            </a:r>
            <a:r>
              <a:rPr lang="zh-CN" altLang="zh-CN" sz="1200" kern="1200" dirty="0" smtClean="0">
                <a:solidFill>
                  <a:schemeClr val="tx1"/>
                </a:solidFill>
                <a:latin typeface="+mn-lt"/>
                <a:ea typeface="+mn-ea"/>
                <a:cs typeface="+mn-cs"/>
              </a:rPr>
              <a:t>，以此类推，就可以得到经过原始数据表经过数据字典压缩后的转换表（图</a:t>
            </a:r>
            <a:r>
              <a:rPr lang="en-US" altLang="zh-CN" sz="1200" kern="1200" dirty="0" smtClean="0">
                <a:solidFill>
                  <a:schemeClr val="tx1"/>
                </a:solidFill>
                <a:latin typeface="+mn-lt"/>
                <a:ea typeface="+mn-ea"/>
                <a:cs typeface="+mn-cs"/>
              </a:rPr>
              <a:t>16-6</a:t>
            </a:r>
            <a:r>
              <a:rPr lang="zh-CN" altLang="zh-CN" sz="1200" kern="1200" dirty="0" smtClean="0">
                <a:solidFill>
                  <a:schemeClr val="tx1"/>
                </a:solidFill>
                <a:latin typeface="+mn-lt"/>
                <a:ea typeface="+mn-ea"/>
                <a:cs typeface="+mn-cs"/>
              </a:rPr>
              <a:t>右下表）。将一个字符串转换为一个整数值存储，可以大大节约存储空间。</a:t>
            </a:r>
            <a:endParaRPr lang="zh-CN" altLang="en-US" dirty="0" smtClean="0"/>
          </a:p>
        </p:txBody>
      </p:sp>
    </p:spTree>
    <p:extLst>
      <p:ext uri="{BB962C8B-B14F-4D97-AF65-F5344CB8AC3E}">
        <p14:creationId xmlns:p14="http://schemas.microsoft.com/office/powerpoint/2010/main" xmlns="" val="34793416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4255118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42551189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4255118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ln>
        </p:spPr>
      </p:sp>
      <p:sp>
        <p:nvSpPr>
          <p:cNvPr id="46083"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smtClean="0"/>
          </a:p>
        </p:txBody>
      </p:sp>
    </p:spTree>
    <p:extLst>
      <p:ext uri="{BB962C8B-B14F-4D97-AF65-F5344CB8AC3E}">
        <p14:creationId xmlns:p14="http://schemas.microsoft.com/office/powerpoint/2010/main" xmlns="" val="4255118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b="1">
                <a:solidFill>
                  <a:srgbClr val="0046D2"/>
                </a:solidFill>
              </a:defRPr>
            </a:lvl1pPr>
          </a:lstStyle>
          <a:p>
            <a:pPr>
              <a:defRPr/>
            </a:pPr>
            <a:r>
              <a:rPr lang="en-US" altLang="zh-CN" smtClean="0"/>
              <a:t>Big Data Computing Technology, 2017 Fall</a:t>
            </a:r>
            <a:endParaRPr lang="zh-CN" altLang="en-US" dirty="0"/>
          </a:p>
        </p:txBody>
      </p:sp>
      <p:sp>
        <p:nvSpPr>
          <p:cNvPr id="6" name="灯片编号占位符 5"/>
          <p:cNvSpPr>
            <a:spLocks noGrp="1"/>
          </p:cNvSpPr>
          <p:nvPr>
            <p:ph type="sldNum" sz="quarter" idx="12"/>
          </p:nvPr>
        </p:nvSpPr>
        <p:spPr/>
        <p:txBody>
          <a:bodyPr/>
          <a:lstStyle>
            <a:lvl1pPr>
              <a:defRPr sz="1600" b="1">
                <a:solidFill>
                  <a:srgbClr val="0046D2"/>
                </a:solidFill>
              </a:defRPr>
            </a:lvl1pPr>
          </a:lstStyle>
          <a:p>
            <a:pPr>
              <a:defRPr/>
            </a:pPr>
            <a:fld id="{88020851-DCD7-4232-B0C3-461CB7087348}" type="slidenum">
              <a:rPr lang="zh-CN" altLang="en-US" smtClean="0"/>
              <a:pPr>
                <a:defRPr/>
              </a:pPr>
              <a:t>‹#›</a:t>
            </a:fld>
            <a:endParaRPr lang="zh-CN" altLang="en-US"/>
          </a:p>
        </p:txBody>
      </p:sp>
      <p:sp>
        <p:nvSpPr>
          <p:cNvPr id="4" name="日期占位符 3"/>
          <p:cNvSpPr>
            <a:spLocks noGrp="1"/>
          </p:cNvSpPr>
          <p:nvPr>
            <p:ph type="dt" sz="half" idx="10"/>
          </p:nvPr>
        </p:nvSpPr>
        <p:spPr/>
        <p:txBody>
          <a:bodyPr/>
          <a:lstStyle>
            <a:lvl1pPr>
              <a:defRPr b="1">
                <a:solidFill>
                  <a:srgbClr val="0046D2"/>
                </a:solidFill>
              </a:defRPr>
            </a:lvl1pPr>
          </a:lstStyle>
          <a:p>
            <a:pPr>
              <a:defRPr/>
            </a:pPr>
            <a:fld id="{48AE39C6-15C2-4807-8E1B-3C327B9D5887}" type="datetime4">
              <a:rPr lang="en-US" altLang="zh-CN" smtClean="0"/>
              <a:pPr>
                <a:defRPr/>
              </a:pPr>
              <a:t>November 18, 2022</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9BD9EECB-3C99-4366-A15A-BA97BD83FED8}" type="datetime4">
              <a:rPr lang="en-US" altLang="zh-CN"/>
              <a:pPr>
                <a:defRPr/>
              </a:pPr>
              <a:t>November 18, 2022</a:t>
            </a:fld>
            <a:endParaRPr lang="zh-CN" altLang="en-US"/>
          </a:p>
        </p:txBody>
      </p:sp>
      <p:sp>
        <p:nvSpPr>
          <p:cNvPr id="6"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86D5D659-05D9-490A-B3D0-FD33CD1664CD}" type="slidenum">
              <a:rPr lang="zh-CN" altLang="en-US"/>
              <a:pPr>
                <a:defRPr/>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600200"/>
            <a:ext cx="8229600" cy="4525963"/>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7D9F8ABE-C3CE-4473-8B56-462A72AD3100}" type="datetime4">
              <a:rPr lang="en-US" altLang="zh-CN"/>
              <a:pPr>
                <a:defRPr/>
              </a:pPr>
              <a:t>November 18, 2022</a:t>
            </a:fld>
            <a:endParaRPr lang="zh-CN" altLang="en-US"/>
          </a:p>
        </p:txBody>
      </p:sp>
      <p:sp>
        <p:nvSpPr>
          <p:cNvPr id="5"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A29E6B4-3356-4539-B2D7-DEC7EBC03C81}" type="slidenum">
              <a:rPr lang="zh-CN" altLang="en-US"/>
              <a:pPr>
                <a:defRPr/>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6D685A8B-1B23-4E5F-9616-BD125CD45E96}" type="datetime4">
              <a:rPr lang="en-US" altLang="zh-CN"/>
              <a:pPr>
                <a:defRPr/>
              </a:pPr>
              <a:t>November 18, 2022</a:t>
            </a:fld>
            <a:endParaRPr lang="zh-CN" altLang="en-US"/>
          </a:p>
        </p:txBody>
      </p:sp>
      <p:sp>
        <p:nvSpPr>
          <p:cNvPr id="5"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8022C252-56B2-46B1-9A0D-824C8FB49278}" type="slidenum">
              <a:rPr lang="zh-CN" altLang="en-US"/>
              <a:pPr>
                <a:defRPr/>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3B96BF03-17DF-474C-986B-8CCF910A89B1}" type="datetime4">
              <a:rPr lang="en-US" altLang="zh-CN"/>
              <a:pPr>
                <a:defRPr/>
              </a:pPr>
              <a:t>November 18, 2022</a:t>
            </a:fld>
            <a:endParaRPr lang="zh-CN" altLang="en-US"/>
          </a:p>
        </p:txBody>
      </p:sp>
      <p:sp>
        <p:nvSpPr>
          <p:cNvPr id="5"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6A1FFB0-C415-44D1-9D5D-2AB1F317462C}" type="slidenum">
              <a:rPr lang="zh-CN" altLang="en-US"/>
              <a:pPr>
                <a:defRPr/>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C3620811-0F58-4E0C-8718-BCDEA892BC40}" type="datetime4">
              <a:rPr lang="en-US" altLang="zh-CN"/>
              <a:pPr>
                <a:defRPr/>
              </a:pPr>
              <a:t>November 18, 2022</a:t>
            </a:fld>
            <a:endParaRPr lang="zh-CN" altLang="en-US"/>
          </a:p>
        </p:txBody>
      </p:sp>
      <p:sp>
        <p:nvSpPr>
          <p:cNvPr id="5"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03F6D99-58DA-4C6D-866B-384BA8B4FA85}" type="slidenum">
              <a:rPr lang="zh-CN" altLang="en-US"/>
              <a:pPr>
                <a:defRPr/>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1_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C3620811-0F58-4E0C-8718-BCDEA892BC40}" type="datetime4">
              <a:rPr lang="en-US" altLang="zh-CN"/>
              <a:pPr>
                <a:defRPr/>
              </a:pPr>
              <a:t>November 18, 2022</a:t>
            </a:fld>
            <a:endParaRPr lang="zh-CN" altLang="en-US"/>
          </a:p>
        </p:txBody>
      </p:sp>
      <p:sp>
        <p:nvSpPr>
          <p:cNvPr id="5"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03F6D99-58DA-4C6D-866B-384BA8B4FA85}" type="slidenum">
              <a:rPr lang="zh-CN" altLang="en-US"/>
              <a:pPr>
                <a:defRPr/>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57D055D0-3F6E-4525-9940-3A04C76C7FFD}" type="datetime4">
              <a:rPr lang="en-US" altLang="zh-CN"/>
              <a:pPr>
                <a:defRPr/>
              </a:pPr>
              <a:t>November 18, 2022</a:t>
            </a:fld>
            <a:endParaRPr lang="zh-CN" altLang="en-US"/>
          </a:p>
        </p:txBody>
      </p:sp>
      <p:sp>
        <p:nvSpPr>
          <p:cNvPr id="6"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2B07E696-B69E-41C6-BBEC-3D2FC3C1BFE2}" type="slidenum">
              <a:rPr lang="zh-CN" altLang="en-US"/>
              <a:pPr>
                <a:defRPr/>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73AA7719-E8D0-47BA-8FD9-E16012AF59CB}" type="datetime4">
              <a:rPr lang="en-US" altLang="zh-CN"/>
              <a:pPr>
                <a:defRPr/>
              </a:pPr>
              <a:t>November 18, 2022</a:t>
            </a:fld>
            <a:endParaRPr lang="zh-CN" altLang="en-US"/>
          </a:p>
        </p:txBody>
      </p:sp>
      <p:sp>
        <p:nvSpPr>
          <p:cNvPr id="8"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F090CC04-7929-45ED-A5EA-D1085C2BAB42}" type="slidenum">
              <a:rPr lang="zh-CN" altLang="en-US"/>
              <a:pPr>
                <a:defRPr/>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49D9CC61-F3E2-4166-AD97-E4B62E12A2CA}" type="datetime4">
              <a:rPr lang="en-US" altLang="zh-CN"/>
              <a:pPr>
                <a:defRPr/>
              </a:pPr>
              <a:t>November 18, 2022</a:t>
            </a:fld>
            <a:endParaRPr lang="zh-CN" altLang="en-US"/>
          </a:p>
        </p:txBody>
      </p:sp>
      <p:sp>
        <p:nvSpPr>
          <p:cNvPr id="4"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D17ECD03-C8D5-4708-B29F-BDFE1BD72945}" type="slidenum">
              <a:rPr lang="zh-CN" altLang="en-US"/>
              <a:pPr>
                <a:defRPr/>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8128A5F5-8CD0-4877-B434-7421E7CB31A3}" type="datetime4">
              <a:rPr lang="en-US" altLang="zh-CN"/>
              <a:pPr>
                <a:defRPr/>
              </a:pPr>
              <a:t>November 18, 2022</a:t>
            </a:fld>
            <a:endParaRPr lang="zh-CN" altLang="en-US"/>
          </a:p>
        </p:txBody>
      </p:sp>
      <p:sp>
        <p:nvSpPr>
          <p:cNvPr id="3"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3D0D3C4F-D2AC-402C-B720-14708FC93B95}" type="slidenum">
              <a:rPr lang="zh-CN" altLang="en-US"/>
              <a:pPr>
                <a:defRPr/>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697A08E2-5DF4-4FD2-9167-CA839EDD21B1}" type="datetime4">
              <a:rPr lang="en-US" altLang="zh-CN"/>
              <a:pPr>
                <a:defRPr/>
              </a:pPr>
              <a:t>November 18, 2022</a:t>
            </a:fld>
            <a:endParaRPr lang="zh-CN" altLang="en-US"/>
          </a:p>
        </p:txBody>
      </p:sp>
      <p:sp>
        <p:nvSpPr>
          <p:cNvPr id="6"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EED8A050-2F7F-4890-A49B-FEF7D667FF6B}" type="slidenum">
              <a:rPr lang="zh-CN" altLang="en-US"/>
              <a:pPr>
                <a:defRPr/>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cstate="print"/>
          <a:srcRect/>
          <a:tile tx="0" ty="0" sx="100000" sy="100000" flip="none" algn="tl"/>
        </a:blip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400" b="1">
                <a:solidFill>
                  <a:srgbClr val="3F21F1"/>
                </a:solidFill>
                <a:latin typeface="+mn-lt"/>
                <a:ea typeface="+mn-ea"/>
              </a:defRPr>
            </a:lvl1pPr>
          </a:lstStyle>
          <a:p>
            <a:pPr>
              <a:defRPr/>
            </a:pPr>
            <a:fld id="{3E0D7108-400D-483F-B44C-D44F85D334A8}" type="datetime4">
              <a:rPr lang="en-US" altLang="zh-CN" smtClean="0"/>
              <a:pPr>
                <a:defRPr/>
              </a:pPr>
              <a:t>November 18, 2022</a:t>
            </a:fld>
            <a:endParaRPr lang="zh-CN" altLang="en-US" dirty="0"/>
          </a:p>
        </p:txBody>
      </p:sp>
      <p:sp>
        <p:nvSpPr>
          <p:cNvPr id="5" name="页脚占位符 4"/>
          <p:cNvSpPr>
            <a:spLocks noGrp="1"/>
          </p:cNvSpPr>
          <p:nvPr>
            <p:ph type="ftr" sz="quarter" idx="3"/>
          </p:nvPr>
        </p:nvSpPr>
        <p:spPr>
          <a:xfrm>
            <a:off x="2895600" y="6356350"/>
            <a:ext cx="3429000" cy="365125"/>
          </a:xfrm>
          <a:prstGeom prst="rect">
            <a:avLst/>
          </a:prstGeom>
        </p:spPr>
        <p:txBody>
          <a:bodyPr vert="horz" lIns="91440" tIns="45720" rIns="91440" bIns="45720" rtlCol="0" anchor="ctr"/>
          <a:lstStyle>
            <a:lvl1pPr algn="ctr" fontAlgn="auto">
              <a:spcBef>
                <a:spcPts val="0"/>
              </a:spcBef>
              <a:spcAft>
                <a:spcPts val="0"/>
              </a:spcAft>
              <a:defRPr sz="1400" b="1">
                <a:solidFill>
                  <a:srgbClr val="3F21F1"/>
                </a:solidFill>
                <a:latin typeface="+mn-lt"/>
                <a:ea typeface="+mn-ea"/>
              </a:defRPr>
            </a:lvl1pPr>
          </a:lstStyle>
          <a:p>
            <a:pPr>
              <a:defRPr/>
            </a:pPr>
            <a:r>
              <a:rPr lang="en-US" altLang="zh-CN" dirty="0" smtClean="0"/>
              <a:t>Big Data Computing Technology, 2017 Fall</a:t>
            </a:r>
            <a:endParaRPr lang="zh-CN" altLang="en-US" dirty="0"/>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defRPr>
            </a:lvl1pPr>
          </a:lstStyle>
          <a:p>
            <a:pPr>
              <a:defRPr/>
            </a:pPr>
            <a:fld id="{740B1466-B9A4-434F-A814-9913A65E28AC}"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8.emf"/></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cstate="print">
            <a:alphaModFix amt="78000"/>
          </a:blip>
          <a:srcRect/>
          <a:tile tx="0" ty="0" sx="100000" sy="100000" flip="none" algn="tl"/>
        </a:blipFill>
        <a:effectLst/>
      </p:bgPr>
    </p:bg>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4"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609600" y="1219200"/>
            <a:ext cx="7924800" cy="5262979"/>
          </a:xfrm>
          <a:prstGeom prst="rect">
            <a:avLst/>
          </a:prstGeom>
          <a:noFill/>
          <a:ln w="9525">
            <a:noFill/>
            <a:miter lim="800000"/>
          </a:ln>
        </p:spPr>
        <p:txBody>
          <a:bodyPr>
            <a:spAutoFit/>
          </a:bodyPr>
          <a:lstStyle/>
          <a:p>
            <a:pPr algn="ctr"/>
            <a:endParaRPr lang="en-US" altLang="zh-CN" sz="4000" b="1" dirty="0" smtClean="0">
              <a:solidFill>
                <a:srgbClr val="002060"/>
              </a:solidFill>
              <a:latin typeface="Calibri" panose="020F0502020204030204" pitchFamily="34" charset="0"/>
            </a:endParaRPr>
          </a:p>
          <a:p>
            <a:pPr algn="ctr"/>
            <a:r>
              <a:rPr lang="en-US" altLang="zh-CN" sz="4000" b="1" dirty="0" smtClean="0">
                <a:solidFill>
                  <a:srgbClr val="002060"/>
                </a:solidFill>
                <a:latin typeface="Calibri" panose="020F0502020204030204" pitchFamily="34" charset="0"/>
              </a:rPr>
              <a:t>Lecture 18 </a:t>
            </a:r>
            <a:r>
              <a:rPr lang="zh-CN" altLang="en-US" sz="4000" b="1" dirty="0" smtClean="0">
                <a:solidFill>
                  <a:srgbClr val="002060"/>
                </a:solidFill>
                <a:latin typeface="Calibri" panose="020F0502020204030204" pitchFamily="34" charset="0"/>
              </a:rPr>
              <a:t>内存计算模型</a:t>
            </a:r>
            <a:endParaRPr lang="en-US" altLang="zh-CN" sz="4000" b="1" dirty="0" smtClean="0">
              <a:solidFill>
                <a:srgbClr val="002060"/>
              </a:solidFill>
              <a:latin typeface="Calibri" panose="020F0502020204030204" pitchFamily="34" charset="0"/>
            </a:endParaRPr>
          </a:p>
          <a:p>
            <a:pPr algn="ctr"/>
            <a:endParaRPr lang="en-US" altLang="zh-CN" sz="3200" b="1" dirty="0" smtClean="0">
              <a:solidFill>
                <a:srgbClr val="002060"/>
              </a:solidFill>
              <a:latin typeface="Calibri" panose="020F0502020204030204" pitchFamily="34" charset="0"/>
            </a:endParaRPr>
          </a:p>
          <a:p>
            <a:pPr lvl="5">
              <a:lnSpc>
                <a:spcPct val="150000"/>
              </a:lnSpc>
              <a:buFont typeface="Wingdings" pitchFamily="2" charset="2"/>
              <a:buChar char="n"/>
            </a:pPr>
            <a:r>
              <a:rPr lang="en-US" altLang="zh-CN" sz="3200" b="1" dirty="0" smtClean="0">
                <a:solidFill>
                  <a:srgbClr val="002060"/>
                </a:solidFill>
                <a:latin typeface="Calibri" panose="020F0502020204030204" pitchFamily="34" charset="0"/>
              </a:rPr>
              <a:t>  </a:t>
            </a:r>
            <a:r>
              <a:rPr lang="zh-CN" altLang="en-US" sz="3200" b="1" dirty="0" smtClean="0">
                <a:solidFill>
                  <a:srgbClr val="002060"/>
                </a:solidFill>
                <a:latin typeface="Calibri" panose="020F0502020204030204" pitchFamily="34" charset="0"/>
              </a:rPr>
              <a:t>内存计算概念</a:t>
            </a:r>
            <a:endParaRPr lang="en-US" altLang="zh-CN" sz="3200" b="1" dirty="0" smtClean="0">
              <a:solidFill>
                <a:srgbClr val="002060"/>
              </a:solidFill>
              <a:latin typeface="Calibri" panose="020F0502020204030204" pitchFamily="34" charset="0"/>
            </a:endParaRPr>
          </a:p>
          <a:p>
            <a:pPr lvl="5">
              <a:lnSpc>
                <a:spcPct val="150000"/>
              </a:lnSpc>
              <a:buFont typeface="Wingdings" pitchFamily="2" charset="2"/>
              <a:buChar char="n"/>
            </a:pPr>
            <a:r>
              <a:rPr lang="en-US" altLang="zh-CN" sz="3200" b="1" dirty="0" smtClean="0">
                <a:solidFill>
                  <a:srgbClr val="002060"/>
                </a:solidFill>
                <a:latin typeface="Calibri" panose="020F0502020204030204" pitchFamily="34" charset="0"/>
              </a:rPr>
              <a:t>  </a:t>
            </a:r>
            <a:r>
              <a:rPr lang="zh-CN" altLang="en-US" sz="3200" b="1" dirty="0" smtClean="0">
                <a:solidFill>
                  <a:srgbClr val="002060"/>
                </a:solidFill>
                <a:latin typeface="Calibri" panose="020F0502020204030204" pitchFamily="34" charset="0"/>
              </a:rPr>
              <a:t>分布式缓存系统</a:t>
            </a:r>
            <a:endParaRPr lang="en-US" altLang="zh-CN" sz="3200" b="1" dirty="0" smtClean="0">
              <a:solidFill>
                <a:srgbClr val="002060"/>
              </a:solidFill>
              <a:latin typeface="Calibri" panose="020F0502020204030204" pitchFamily="34" charset="0"/>
            </a:endParaRPr>
          </a:p>
          <a:p>
            <a:pPr lvl="5">
              <a:lnSpc>
                <a:spcPct val="150000"/>
              </a:lnSpc>
              <a:buFont typeface="Wingdings" pitchFamily="2" charset="2"/>
              <a:buChar char="n"/>
            </a:pPr>
            <a:r>
              <a:rPr lang="en-US" altLang="zh-CN" sz="3200" b="1" dirty="0" smtClean="0">
                <a:solidFill>
                  <a:srgbClr val="002060"/>
                </a:solidFill>
                <a:latin typeface="Calibri" panose="020F0502020204030204" pitchFamily="34" charset="0"/>
              </a:rPr>
              <a:t>  </a:t>
            </a:r>
            <a:r>
              <a:rPr lang="zh-CN" altLang="en-US" sz="3200" b="1" dirty="0" smtClean="0">
                <a:solidFill>
                  <a:srgbClr val="002060"/>
                </a:solidFill>
                <a:latin typeface="Calibri" panose="020F0502020204030204" pitchFamily="34" charset="0"/>
              </a:rPr>
              <a:t>内存计算技术</a:t>
            </a:r>
            <a:endParaRPr lang="en-US" altLang="zh-CN" sz="3200" b="1" dirty="0">
              <a:solidFill>
                <a:srgbClr val="002060"/>
              </a:solidFill>
              <a:latin typeface="Calibri" panose="020F0502020204030204" pitchFamily="34" charset="0"/>
            </a:endParaRPr>
          </a:p>
          <a:p>
            <a:endParaRPr lang="en-US" altLang="zh-CN" sz="4000" b="1" dirty="0">
              <a:solidFill>
                <a:srgbClr val="002060"/>
              </a:solidFill>
              <a:latin typeface="Calibri" panose="020F0502020204030204" pitchFamily="34" charset="0"/>
            </a:endParaRPr>
          </a:p>
          <a:p>
            <a:r>
              <a:rPr lang="en-US" altLang="zh-CN" sz="4000" b="1" dirty="0">
                <a:solidFill>
                  <a:srgbClr val="002060"/>
                </a:solidFill>
                <a:latin typeface="Calibri" panose="020F0502020204030204" pitchFamily="34" charset="0"/>
              </a:rPr>
              <a:t>	</a:t>
            </a:r>
            <a:endParaRPr lang="zh-CN" altLang="en-US" sz="4000" b="1" dirty="0">
              <a:solidFill>
                <a:srgbClr val="002060"/>
              </a:solidFill>
              <a:latin typeface="Calibri" panose="020F0502020204030204"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10</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838200" y="1752600"/>
            <a:ext cx="7696200" cy="707886"/>
          </a:xfrm>
          <a:prstGeom prst="rect">
            <a:avLst/>
          </a:prstGeom>
          <a:noFill/>
        </p:spPr>
        <p:txBody>
          <a:bodyPr wrap="square" rtlCol="0">
            <a:spAutoFit/>
          </a:bodyPr>
          <a:lstStyle/>
          <a:p>
            <a:r>
              <a:rPr lang="zh-CN" altLang="en-US" sz="2000" dirty="0" smtClean="0"/>
              <a:t>对数据表</a:t>
            </a:r>
            <a:r>
              <a:rPr lang="zh-CN" altLang="en-US" sz="2000" dirty="0"/>
              <a:t>的划分及多节点并行处理。分布式缓存系统主要采用水平划分和垂直划分两种方式，如</a:t>
            </a:r>
            <a:r>
              <a:rPr lang="zh-CN" altLang="en-US" sz="2000" dirty="0" smtClean="0"/>
              <a:t>图所</a:t>
            </a:r>
            <a:r>
              <a:rPr lang="zh-CN" altLang="en-US" sz="2000" dirty="0"/>
              <a:t>示。</a:t>
            </a:r>
            <a:endParaRPr lang="en-US" altLang="zh-CN" sz="2000" dirty="0" smtClean="0"/>
          </a:p>
        </p:txBody>
      </p:sp>
      <p:pic>
        <p:nvPicPr>
          <p:cNvPr id="5" name="图片 4"/>
          <p:cNvPicPr>
            <a:picLocks noChangeAspect="1"/>
          </p:cNvPicPr>
          <p:nvPr/>
        </p:nvPicPr>
        <p:blipFill>
          <a:blip r:embed="rId4" cstate="print"/>
          <a:stretch>
            <a:fillRect/>
          </a:stretch>
        </p:blipFill>
        <p:spPr>
          <a:xfrm>
            <a:off x="1524000" y="2667000"/>
            <a:ext cx="6351410" cy="3810000"/>
          </a:xfrm>
          <a:prstGeom prst="rect">
            <a:avLst/>
          </a:prstGeom>
        </p:spPr>
      </p:pic>
      <p:sp>
        <p:nvSpPr>
          <p:cNvPr id="10" name="TextBox 12"/>
          <p:cNvSpPr txBox="1">
            <a:spLocks noChangeArrowheads="1"/>
          </p:cNvSpPr>
          <p:nvPr/>
        </p:nvSpPr>
        <p:spPr bwMode="auto">
          <a:xfrm>
            <a:off x="740434" y="1136426"/>
            <a:ext cx="7924800" cy="523220"/>
          </a:xfrm>
          <a:prstGeom prst="rect">
            <a:avLst/>
          </a:prstGeom>
          <a:noFill/>
          <a:ln w="9525">
            <a:noFill/>
            <a:miter lim="800000"/>
          </a:ln>
        </p:spPr>
        <p:txBody>
          <a:bodyPr>
            <a:spAutoFit/>
          </a:bodyPr>
          <a:lstStyle/>
          <a:p>
            <a:r>
              <a:rPr lang="zh-CN" altLang="en-US" sz="2800" b="1" dirty="0" smtClean="0"/>
              <a:t>内存技术 </a:t>
            </a:r>
            <a:r>
              <a:rPr lang="en-US" altLang="zh-CN" sz="2800" b="1" dirty="0" smtClean="0"/>
              <a:t>– </a:t>
            </a:r>
            <a:r>
              <a:rPr lang="zh-CN" altLang="en-US" sz="2400" b="1" dirty="0" smtClean="0"/>
              <a:t>数据表分区</a:t>
            </a:r>
            <a:endParaRPr lang="zh-CN" altLang="en-US" sz="2400" b="1" dirty="0"/>
          </a:p>
        </p:txBody>
      </p:sp>
    </p:spTree>
    <p:extLst>
      <p:ext uri="{BB962C8B-B14F-4D97-AF65-F5344CB8AC3E}">
        <p14:creationId xmlns:p14="http://schemas.microsoft.com/office/powerpoint/2010/main" xmlns="" val="34592260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11</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762000" y="1752600"/>
            <a:ext cx="7696200" cy="1323439"/>
          </a:xfrm>
          <a:prstGeom prst="rect">
            <a:avLst/>
          </a:prstGeom>
          <a:noFill/>
        </p:spPr>
        <p:txBody>
          <a:bodyPr wrap="square" rtlCol="0">
            <a:spAutoFit/>
          </a:bodyPr>
          <a:lstStyle/>
          <a:p>
            <a:r>
              <a:rPr lang="zh-CN" altLang="en-US" sz="2000" dirty="0" smtClean="0"/>
              <a:t>  只</a:t>
            </a:r>
            <a:r>
              <a:rPr lang="zh-CN" altLang="en-US" sz="2000" dirty="0"/>
              <a:t>写入差异</a:t>
            </a:r>
            <a:r>
              <a:rPr lang="zh-CN" altLang="en-US" sz="2000" dirty="0" smtClean="0"/>
              <a:t>数据来</a:t>
            </a:r>
            <a:r>
              <a:rPr lang="zh-CN" altLang="en-US" sz="2000" dirty="0"/>
              <a:t>提高访问效率。如</a:t>
            </a:r>
            <a:r>
              <a:rPr lang="zh-CN" altLang="en-US" sz="2000" dirty="0" smtClean="0"/>
              <a:t>图所</a:t>
            </a:r>
            <a:r>
              <a:rPr lang="zh-CN" altLang="en-US" sz="2000" dirty="0"/>
              <a:t>示，在内存中划分两个区域：主表（</a:t>
            </a:r>
            <a:r>
              <a:rPr lang="en-US" altLang="zh-CN" sz="2000" dirty="0"/>
              <a:t>Main</a:t>
            </a:r>
            <a:r>
              <a:rPr lang="zh-CN" altLang="en-US" sz="2000" dirty="0"/>
              <a:t>）和差异表（</a:t>
            </a:r>
            <a:r>
              <a:rPr lang="en-US" altLang="zh-CN" sz="2000" dirty="0"/>
              <a:t>Delta</a:t>
            </a:r>
            <a:r>
              <a:rPr lang="zh-CN" altLang="en-US" sz="2000" dirty="0"/>
              <a:t>）。主表包含完整的数据，采用高度压缩的列存储方式，支持高效率的读数据操作；差异表只包含少量的新增数据，支持写数据操作。</a:t>
            </a:r>
            <a:endParaRPr lang="en-US" altLang="zh-CN" sz="2000" dirty="0" smtClean="0"/>
          </a:p>
        </p:txBody>
      </p:sp>
      <p:pic>
        <p:nvPicPr>
          <p:cNvPr id="2" name="图片 1"/>
          <p:cNvPicPr>
            <a:picLocks noChangeAspect="1"/>
          </p:cNvPicPr>
          <p:nvPr/>
        </p:nvPicPr>
        <p:blipFill>
          <a:blip r:embed="rId4" cstate="print"/>
          <a:stretch>
            <a:fillRect/>
          </a:stretch>
        </p:blipFill>
        <p:spPr>
          <a:xfrm>
            <a:off x="1600200" y="3200400"/>
            <a:ext cx="5943601" cy="3505200"/>
          </a:xfrm>
          <a:prstGeom prst="rect">
            <a:avLst/>
          </a:prstGeom>
        </p:spPr>
      </p:pic>
      <p:sp>
        <p:nvSpPr>
          <p:cNvPr id="10" name="TextBox 12"/>
          <p:cNvSpPr txBox="1">
            <a:spLocks noChangeArrowheads="1"/>
          </p:cNvSpPr>
          <p:nvPr/>
        </p:nvSpPr>
        <p:spPr bwMode="auto">
          <a:xfrm>
            <a:off x="740434" y="1136426"/>
            <a:ext cx="7924800" cy="523220"/>
          </a:xfrm>
          <a:prstGeom prst="rect">
            <a:avLst/>
          </a:prstGeom>
          <a:noFill/>
          <a:ln w="9525">
            <a:noFill/>
            <a:miter lim="800000"/>
          </a:ln>
        </p:spPr>
        <p:txBody>
          <a:bodyPr>
            <a:spAutoFit/>
          </a:bodyPr>
          <a:lstStyle/>
          <a:p>
            <a:r>
              <a:rPr lang="zh-CN" altLang="en-US" sz="2800" b="1" dirty="0" smtClean="0"/>
              <a:t>内存技术 </a:t>
            </a:r>
            <a:r>
              <a:rPr lang="en-US" altLang="zh-CN" sz="2800" b="1" dirty="0" smtClean="0"/>
              <a:t>– </a:t>
            </a:r>
            <a:r>
              <a:rPr lang="zh-CN" altLang="en-US" sz="2400" b="1" dirty="0" smtClean="0"/>
              <a:t>只插入差异数据</a:t>
            </a:r>
            <a:endParaRPr lang="zh-CN" altLang="en-US" sz="2400" b="1" dirty="0"/>
          </a:p>
        </p:txBody>
      </p:sp>
    </p:spTree>
    <p:extLst>
      <p:ext uri="{BB962C8B-B14F-4D97-AF65-F5344CB8AC3E}">
        <p14:creationId xmlns:p14="http://schemas.microsoft.com/office/powerpoint/2010/main" xmlns="" val="25993752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12</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762000" y="1219200"/>
            <a:ext cx="7924800" cy="584775"/>
          </a:xfrm>
          <a:prstGeom prst="rect">
            <a:avLst/>
          </a:prstGeom>
          <a:noFill/>
          <a:ln w="9525">
            <a:noFill/>
            <a:miter lim="800000"/>
          </a:ln>
        </p:spPr>
        <p:txBody>
          <a:bodyPr>
            <a:spAutoFit/>
          </a:bodyPr>
          <a:lstStyle/>
          <a:p>
            <a:r>
              <a:rPr lang="en-US" altLang="zh-CN" sz="3200" b="1" dirty="0" smtClean="0">
                <a:solidFill>
                  <a:srgbClr val="0823A8"/>
                </a:solidFill>
                <a:latin typeface="Calibri" panose="020F0502020204030204" pitchFamily="34" charset="0"/>
              </a:rPr>
              <a:t>1.  </a:t>
            </a:r>
            <a:r>
              <a:rPr lang="zh-CN" altLang="en-US" sz="3200" b="1" dirty="0" smtClean="0">
                <a:solidFill>
                  <a:srgbClr val="0823A8"/>
                </a:solidFill>
                <a:latin typeface="Calibri" panose="020F0502020204030204" pitchFamily="34" charset="0"/>
              </a:rPr>
              <a:t>分布式缓存体系</a:t>
            </a:r>
            <a:endParaRPr lang="zh-CN" altLang="en-US" sz="3200" b="1" dirty="0">
              <a:solidFill>
                <a:srgbClr val="0823A8"/>
              </a:solidFill>
              <a:latin typeface="Calibri" panose="020F0502020204030204" pitchFamily="34" charset="0"/>
            </a:endParaRPr>
          </a:p>
        </p:txBody>
      </p:sp>
      <p:sp>
        <p:nvSpPr>
          <p:cNvPr id="3" name="文本框 2"/>
          <p:cNvSpPr txBox="1"/>
          <p:nvPr/>
        </p:nvSpPr>
        <p:spPr>
          <a:xfrm>
            <a:off x="762000" y="1828800"/>
            <a:ext cx="7696200" cy="1938992"/>
          </a:xfrm>
          <a:prstGeom prst="rect">
            <a:avLst/>
          </a:prstGeom>
          <a:noFill/>
        </p:spPr>
        <p:txBody>
          <a:bodyPr wrap="square" rtlCol="0">
            <a:spAutoFit/>
          </a:bodyPr>
          <a:lstStyle/>
          <a:p>
            <a:r>
              <a:rPr lang="zh-CN" altLang="en-US" sz="2000" dirty="0" smtClean="0"/>
              <a:t>       分布式</a:t>
            </a:r>
            <a:r>
              <a:rPr lang="zh-CN" altLang="en-US" sz="2000" dirty="0"/>
              <a:t>缓存系统（</a:t>
            </a:r>
            <a:r>
              <a:rPr lang="en-US" altLang="zh-CN" sz="2000" dirty="0"/>
              <a:t>Distributed Cache System</a:t>
            </a:r>
            <a:r>
              <a:rPr lang="zh-CN" altLang="en-US" sz="2000" dirty="0"/>
              <a:t>）</a:t>
            </a:r>
            <a:r>
              <a:rPr lang="zh-CN" altLang="en-US" sz="2000" dirty="0" smtClean="0"/>
              <a:t>包含两</a:t>
            </a:r>
            <a:r>
              <a:rPr lang="zh-CN" altLang="en-US" sz="2000" dirty="0"/>
              <a:t>层含义：</a:t>
            </a:r>
          </a:p>
          <a:p>
            <a:r>
              <a:rPr lang="en-US" altLang="zh-CN" sz="2000" dirty="0"/>
              <a:t>1</a:t>
            </a:r>
            <a:r>
              <a:rPr lang="zh-CN" altLang="en-US" sz="2000" dirty="0"/>
              <a:t>）由多台服务器组成一个缓存服务器集群，以多节点集群方式提供缓存服务，即物理架构上是分布式；</a:t>
            </a:r>
          </a:p>
          <a:p>
            <a:r>
              <a:rPr lang="en-US" altLang="zh-CN" sz="2000" dirty="0"/>
              <a:t>2</a:t>
            </a:r>
            <a:r>
              <a:rPr lang="zh-CN" altLang="en-US" sz="2000" dirty="0"/>
              <a:t>）缓存数据（可看作一个大数据表）被分布式存储在多台缓存服务器上，即逻辑架构上也是分布式的。</a:t>
            </a:r>
          </a:p>
          <a:p>
            <a:endParaRPr lang="zh-CN" altLang="en-US" sz="2000" dirty="0"/>
          </a:p>
        </p:txBody>
      </p:sp>
      <p:pic>
        <p:nvPicPr>
          <p:cNvPr id="9" name="图片 8" descr="a"/>
          <p:cNvPicPr>
            <a:picLocks noChangeAspect="1" noChangeArrowheads="1"/>
          </p:cNvPicPr>
          <p:nvPr/>
        </p:nvPicPr>
        <p:blipFill>
          <a:blip r:embed="rId4" cstate="print"/>
          <a:srcRect/>
          <a:stretch>
            <a:fillRect/>
          </a:stretch>
        </p:blipFill>
        <p:spPr>
          <a:xfrm>
            <a:off x="2743200" y="3505200"/>
            <a:ext cx="4191000" cy="3246383"/>
          </a:xfrm>
          <a:prstGeom prst="rect">
            <a:avLst/>
          </a:prstGeom>
          <a:noFill/>
        </p:spPr>
      </p:pic>
      <p:sp>
        <p:nvSpPr>
          <p:cNvPr id="10" name="TextBox 9"/>
          <p:cNvSpPr txBox="1"/>
          <p:nvPr/>
        </p:nvSpPr>
        <p:spPr>
          <a:xfrm>
            <a:off x="762000" y="4724400"/>
            <a:ext cx="1295400" cy="400110"/>
          </a:xfrm>
          <a:prstGeom prst="rect">
            <a:avLst/>
          </a:prstGeom>
          <a:noFill/>
        </p:spPr>
        <p:txBody>
          <a:bodyPr wrap="square" rtlCol="0">
            <a:spAutoFit/>
          </a:bodyPr>
          <a:lstStyle/>
          <a:p>
            <a:r>
              <a:rPr lang="zh-CN" altLang="en-US" sz="2000" b="1" dirty="0" smtClean="0"/>
              <a:t>硬盘读写</a:t>
            </a:r>
            <a:endParaRPr lang="zh-CN" altLang="en-US" sz="2000" b="1" dirty="0"/>
          </a:p>
        </p:txBody>
      </p:sp>
      <p:cxnSp>
        <p:nvCxnSpPr>
          <p:cNvPr id="12" name="直接箭头连接符 11"/>
          <p:cNvCxnSpPr/>
          <p:nvPr/>
        </p:nvCxnSpPr>
        <p:spPr>
          <a:xfrm flipH="1" flipV="1">
            <a:off x="1905000" y="5105400"/>
            <a:ext cx="990600" cy="4572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7467600" y="4800600"/>
            <a:ext cx="1295400" cy="400110"/>
          </a:xfrm>
          <a:prstGeom prst="rect">
            <a:avLst/>
          </a:prstGeom>
          <a:noFill/>
        </p:spPr>
        <p:txBody>
          <a:bodyPr wrap="square" rtlCol="0">
            <a:spAutoFit/>
          </a:bodyPr>
          <a:lstStyle/>
          <a:p>
            <a:r>
              <a:rPr lang="zh-CN" altLang="en-US" sz="2000" b="1" dirty="0" smtClean="0"/>
              <a:t>内存读取</a:t>
            </a:r>
            <a:endParaRPr lang="zh-CN" altLang="en-US" sz="2000" b="1" dirty="0"/>
          </a:p>
        </p:txBody>
      </p:sp>
      <p:cxnSp>
        <p:nvCxnSpPr>
          <p:cNvPr id="14" name="直接箭头连接符 13"/>
          <p:cNvCxnSpPr/>
          <p:nvPr/>
        </p:nvCxnSpPr>
        <p:spPr>
          <a:xfrm flipV="1">
            <a:off x="6781800" y="5181600"/>
            <a:ext cx="762000" cy="3810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41530481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13</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740434" y="1068288"/>
            <a:ext cx="7924800" cy="461665"/>
          </a:xfrm>
          <a:prstGeom prst="rect">
            <a:avLst/>
          </a:prstGeom>
          <a:noFill/>
          <a:ln w="9525">
            <a:noFill/>
            <a:miter lim="800000"/>
          </a:ln>
        </p:spPr>
        <p:txBody>
          <a:bodyPr>
            <a:spAutoFit/>
          </a:bodyPr>
          <a:lstStyle/>
          <a:p>
            <a:r>
              <a:rPr lang="zh-CN" altLang="en-US" sz="2400" b="1" dirty="0" smtClean="0">
                <a:solidFill>
                  <a:srgbClr val="0823A8"/>
                </a:solidFill>
                <a:latin typeface="Calibri" panose="020F0502020204030204" pitchFamily="34" charset="0"/>
              </a:rPr>
              <a:t>分布式缓存架构</a:t>
            </a:r>
            <a:endParaRPr lang="zh-CN" altLang="en-US" sz="2400" b="1" dirty="0">
              <a:solidFill>
                <a:srgbClr val="0823A8"/>
              </a:solidFill>
              <a:latin typeface="Calibri" panose="020F0502020204030204" pitchFamily="34" charset="0"/>
            </a:endParaRPr>
          </a:p>
        </p:txBody>
      </p:sp>
      <p:sp>
        <p:nvSpPr>
          <p:cNvPr id="3" name="文本框 2"/>
          <p:cNvSpPr txBox="1"/>
          <p:nvPr/>
        </p:nvSpPr>
        <p:spPr>
          <a:xfrm>
            <a:off x="762000" y="2209800"/>
            <a:ext cx="7870166" cy="1015663"/>
          </a:xfrm>
          <a:prstGeom prst="rect">
            <a:avLst/>
          </a:prstGeom>
          <a:noFill/>
        </p:spPr>
        <p:txBody>
          <a:bodyPr wrap="square" rtlCol="0">
            <a:spAutoFit/>
          </a:bodyPr>
          <a:lstStyle/>
          <a:p>
            <a:r>
              <a:rPr lang="zh-CN" altLang="en-US" sz="2000" dirty="0" smtClean="0"/>
              <a:t>     数据</a:t>
            </a:r>
            <a:r>
              <a:rPr lang="zh-CN" altLang="en-US" sz="2000" dirty="0"/>
              <a:t>同步缓存系统以</a:t>
            </a:r>
            <a:r>
              <a:rPr lang="en-US" altLang="zh-CN" sz="2000" dirty="0" err="1"/>
              <a:t>JBoss</a:t>
            </a:r>
            <a:r>
              <a:rPr lang="en-US" altLang="zh-CN" sz="2000" dirty="0"/>
              <a:t> Cache</a:t>
            </a:r>
            <a:r>
              <a:rPr lang="zh-CN" altLang="en-US" sz="2000" dirty="0"/>
              <a:t>为</a:t>
            </a:r>
            <a:r>
              <a:rPr lang="zh-CN" altLang="en-US" sz="2000" dirty="0" smtClean="0"/>
              <a:t>代表。</a:t>
            </a:r>
            <a:r>
              <a:rPr lang="en-US" altLang="zh-CN" sz="2000" dirty="0" err="1" smtClean="0"/>
              <a:t>JBoss</a:t>
            </a:r>
            <a:r>
              <a:rPr lang="en-US" altLang="zh-CN" sz="2000" dirty="0" smtClean="0"/>
              <a:t> </a:t>
            </a:r>
            <a:r>
              <a:rPr lang="en-US" altLang="zh-CN" sz="2000" dirty="0"/>
              <a:t>Cache</a:t>
            </a:r>
            <a:r>
              <a:rPr lang="zh-CN" altLang="en-US" sz="2000" dirty="0"/>
              <a:t>的缓存服务器集群中所有节点均保存一份相同的缓存数据，当某个节点有缓存数据更新的时候，会通知集群中其他机器更新内存或清除缓存数据</a:t>
            </a:r>
            <a:r>
              <a:rPr lang="zh-CN" altLang="en-US" sz="2000" dirty="0" smtClean="0"/>
              <a:t>。</a:t>
            </a:r>
            <a:endParaRPr lang="zh-CN" altLang="en-US" sz="2000" dirty="0"/>
          </a:p>
        </p:txBody>
      </p:sp>
      <p:pic>
        <p:nvPicPr>
          <p:cNvPr id="4" name="图片 3"/>
          <p:cNvPicPr>
            <a:picLocks noChangeAspect="1"/>
          </p:cNvPicPr>
          <p:nvPr/>
        </p:nvPicPr>
        <p:blipFill>
          <a:blip r:embed="rId4" cstate="print"/>
          <a:stretch>
            <a:fillRect/>
          </a:stretch>
        </p:blipFill>
        <p:spPr>
          <a:xfrm>
            <a:off x="685800" y="3352800"/>
            <a:ext cx="7673708" cy="2743200"/>
          </a:xfrm>
          <a:prstGeom prst="rect">
            <a:avLst/>
          </a:prstGeom>
        </p:spPr>
      </p:pic>
      <p:sp>
        <p:nvSpPr>
          <p:cNvPr id="5" name="矩形 4"/>
          <p:cNvSpPr/>
          <p:nvPr/>
        </p:nvSpPr>
        <p:spPr>
          <a:xfrm>
            <a:off x="2438400" y="6172200"/>
            <a:ext cx="3621504" cy="369332"/>
          </a:xfrm>
          <a:prstGeom prst="rect">
            <a:avLst/>
          </a:prstGeom>
        </p:spPr>
        <p:txBody>
          <a:bodyPr wrap="none">
            <a:spAutoFit/>
          </a:bodyPr>
          <a:lstStyle/>
          <a:p>
            <a:r>
              <a:rPr lang="zh-CN" altLang="en-US" dirty="0" smtClean="0"/>
              <a:t>数据</a:t>
            </a:r>
            <a:r>
              <a:rPr lang="zh-CN" altLang="en-US" dirty="0"/>
              <a:t>同步的</a:t>
            </a:r>
            <a:r>
              <a:rPr lang="en-US" altLang="zh-CN" dirty="0" err="1"/>
              <a:t>JBoss</a:t>
            </a:r>
            <a:r>
              <a:rPr lang="en-US" altLang="zh-CN" dirty="0"/>
              <a:t> Cache</a:t>
            </a:r>
            <a:r>
              <a:rPr lang="zh-CN" altLang="en-US" dirty="0"/>
              <a:t>缓存系统</a:t>
            </a:r>
          </a:p>
        </p:txBody>
      </p:sp>
      <p:sp>
        <p:nvSpPr>
          <p:cNvPr id="10" name="矩形 9"/>
          <p:cNvSpPr/>
          <p:nvPr/>
        </p:nvSpPr>
        <p:spPr>
          <a:xfrm>
            <a:off x="762000" y="1524000"/>
            <a:ext cx="7924800" cy="707886"/>
          </a:xfrm>
          <a:prstGeom prst="rect">
            <a:avLst/>
          </a:prstGeom>
        </p:spPr>
        <p:txBody>
          <a:bodyPr wrap="square">
            <a:spAutoFit/>
          </a:bodyPr>
          <a:lstStyle/>
          <a:p>
            <a:r>
              <a:rPr lang="en-US" altLang="zh-CN" sz="2000" dirty="0" smtClean="0"/>
              <a:t>     </a:t>
            </a:r>
            <a:r>
              <a:rPr lang="zh-CN" altLang="zh-CN" sz="2000" dirty="0" smtClean="0"/>
              <a:t>缓存服务器</a:t>
            </a:r>
            <a:r>
              <a:rPr lang="zh-CN" altLang="en-US" sz="2000" dirty="0" smtClean="0"/>
              <a:t>不是</a:t>
            </a:r>
            <a:r>
              <a:rPr lang="zh-CN" altLang="zh-CN" sz="2000" dirty="0" smtClean="0"/>
              <a:t>把数据存储在磁盘上而是存放在内存中，多个缓存服务器</a:t>
            </a:r>
            <a:r>
              <a:rPr lang="zh-CN" altLang="en-US" sz="2000" dirty="0" smtClean="0"/>
              <a:t>按</a:t>
            </a:r>
            <a:r>
              <a:rPr lang="zh-CN" altLang="zh-CN" sz="2000" dirty="0" smtClean="0"/>
              <a:t>分布式共同存放一个数据表，涉及到数据同步的问题</a:t>
            </a:r>
            <a:r>
              <a:rPr lang="zh-CN" altLang="en-US" sz="2000" dirty="0" smtClean="0"/>
              <a:t>。</a:t>
            </a:r>
            <a:endParaRPr lang="zh-CN" altLang="en-US" sz="2000" dirty="0"/>
          </a:p>
        </p:txBody>
      </p:sp>
    </p:spTree>
    <p:extLst>
      <p:ext uri="{BB962C8B-B14F-4D97-AF65-F5344CB8AC3E}">
        <p14:creationId xmlns:p14="http://schemas.microsoft.com/office/powerpoint/2010/main" xmlns="" val="233374762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14</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609600" y="1219200"/>
            <a:ext cx="7924800" cy="1323439"/>
          </a:xfrm>
          <a:prstGeom prst="rect">
            <a:avLst/>
          </a:prstGeom>
          <a:noFill/>
        </p:spPr>
        <p:txBody>
          <a:bodyPr wrap="square" rtlCol="0">
            <a:spAutoFit/>
          </a:bodyPr>
          <a:lstStyle/>
          <a:p>
            <a:r>
              <a:rPr lang="en-US" altLang="zh-CN" sz="2000" dirty="0" smtClean="0"/>
              <a:t>      </a:t>
            </a:r>
            <a:r>
              <a:rPr lang="en-US" altLang="zh-CN" sz="2000" dirty="0" err="1" smtClean="0"/>
              <a:t>Memchache</a:t>
            </a:r>
            <a:r>
              <a:rPr lang="zh-CN" altLang="en-US" sz="2000" dirty="0"/>
              <a:t>则采用了数据不同步的架构</a:t>
            </a:r>
            <a:r>
              <a:rPr lang="zh-CN" altLang="en-US" sz="2000" dirty="0" smtClean="0"/>
              <a:t>，采用</a:t>
            </a:r>
            <a:r>
              <a:rPr lang="zh-CN" altLang="en-US" sz="2000" dirty="0"/>
              <a:t>一组专用缓存服务器，缓存与应用分离部署。在存放和访问缓存数据时</a:t>
            </a:r>
            <a:r>
              <a:rPr lang="zh-CN" altLang="en-US" sz="2000" dirty="0" smtClean="0"/>
              <a:t>，通过</a:t>
            </a:r>
            <a:r>
              <a:rPr lang="zh-CN" altLang="en-US" sz="2000" dirty="0"/>
              <a:t>一致性</a:t>
            </a:r>
            <a:r>
              <a:rPr lang="en-US" altLang="zh-CN" sz="2000" dirty="0"/>
              <a:t>Hash</a:t>
            </a:r>
            <a:r>
              <a:rPr lang="zh-CN" altLang="en-US" sz="2000" dirty="0" smtClean="0"/>
              <a:t>算法选择</a:t>
            </a:r>
            <a:r>
              <a:rPr lang="zh-CN" altLang="en-US" sz="2000" dirty="0"/>
              <a:t>缓存节点，集群缓存服务器</a:t>
            </a:r>
            <a:r>
              <a:rPr lang="zh-CN" altLang="en-US" sz="2000" dirty="0" smtClean="0"/>
              <a:t>之间不</a:t>
            </a:r>
            <a:r>
              <a:rPr lang="zh-CN" altLang="en-US" sz="2000" dirty="0"/>
              <a:t>需要数据同步，因此集群规模可以很容易地实现扩容，具有良好的可伸缩性</a:t>
            </a:r>
            <a:r>
              <a:rPr lang="zh-CN" altLang="en-US" sz="2000" dirty="0" smtClean="0"/>
              <a:t>。</a:t>
            </a:r>
            <a:endParaRPr lang="zh-CN" altLang="en-US" sz="2000" dirty="0"/>
          </a:p>
        </p:txBody>
      </p:sp>
      <p:pic>
        <p:nvPicPr>
          <p:cNvPr id="2" name="图片 1"/>
          <p:cNvPicPr>
            <a:picLocks noChangeAspect="1"/>
          </p:cNvPicPr>
          <p:nvPr/>
        </p:nvPicPr>
        <p:blipFill>
          <a:blip r:embed="rId4" cstate="print"/>
          <a:stretch>
            <a:fillRect/>
          </a:stretch>
        </p:blipFill>
        <p:spPr>
          <a:xfrm>
            <a:off x="1600200" y="2590800"/>
            <a:ext cx="5729985" cy="3733800"/>
          </a:xfrm>
          <a:prstGeom prst="rect">
            <a:avLst/>
          </a:prstGeom>
        </p:spPr>
      </p:pic>
      <p:sp>
        <p:nvSpPr>
          <p:cNvPr id="7" name="矩形 6"/>
          <p:cNvSpPr/>
          <p:nvPr/>
        </p:nvSpPr>
        <p:spPr>
          <a:xfrm>
            <a:off x="3429000" y="6324600"/>
            <a:ext cx="2262158" cy="369332"/>
          </a:xfrm>
          <a:prstGeom prst="rect">
            <a:avLst/>
          </a:prstGeom>
        </p:spPr>
        <p:txBody>
          <a:bodyPr wrap="none">
            <a:spAutoFit/>
          </a:bodyPr>
          <a:lstStyle/>
          <a:p>
            <a:r>
              <a:rPr lang="zh-CN" altLang="en-US" dirty="0" smtClean="0"/>
              <a:t>数据</a:t>
            </a:r>
            <a:r>
              <a:rPr lang="zh-CN" altLang="en-US" dirty="0"/>
              <a:t>不</a:t>
            </a:r>
            <a:r>
              <a:rPr lang="zh-CN" altLang="en-US" dirty="0" smtClean="0"/>
              <a:t>同步缓存</a:t>
            </a:r>
            <a:r>
              <a:rPr lang="zh-CN" altLang="en-US" dirty="0"/>
              <a:t>系统</a:t>
            </a:r>
          </a:p>
        </p:txBody>
      </p:sp>
    </p:spTree>
    <p:extLst>
      <p:ext uri="{BB962C8B-B14F-4D97-AF65-F5344CB8AC3E}">
        <p14:creationId xmlns:p14="http://schemas.microsoft.com/office/powerpoint/2010/main" xmlns="" val="23095743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15</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685800" y="1143000"/>
            <a:ext cx="7696200" cy="2662267"/>
          </a:xfrm>
          <a:prstGeom prst="rect">
            <a:avLst/>
          </a:prstGeom>
          <a:noFill/>
        </p:spPr>
        <p:txBody>
          <a:bodyPr wrap="square" rtlCol="0">
            <a:spAutoFit/>
          </a:bodyPr>
          <a:lstStyle/>
          <a:p>
            <a:r>
              <a:rPr lang="en-US" altLang="zh-CN" sz="3200" b="1" dirty="0"/>
              <a:t>Memchache</a:t>
            </a:r>
            <a:r>
              <a:rPr lang="zh-CN" altLang="en-US" sz="3200" b="1" dirty="0"/>
              <a:t>工作机制</a:t>
            </a:r>
          </a:p>
          <a:p>
            <a:pPr algn="just">
              <a:spcBef>
                <a:spcPts val="1200"/>
              </a:spcBef>
            </a:pPr>
            <a:r>
              <a:rPr lang="en-US" altLang="zh-CN" dirty="0" smtClean="0"/>
              <a:t>       </a:t>
            </a:r>
            <a:r>
              <a:rPr lang="en-US" altLang="zh-CN" sz="2000" dirty="0" err="1" smtClean="0"/>
              <a:t>Memcache</a:t>
            </a:r>
            <a:r>
              <a:rPr lang="en-US" altLang="zh-CN" sz="2000" dirty="0" smtClean="0"/>
              <a:t> </a:t>
            </a:r>
            <a:r>
              <a:rPr lang="zh-CN" altLang="en-US" sz="2000" dirty="0"/>
              <a:t>是一个有代表性的高性能分布式内存对象缓存系统，它通过缓存数据和对象来减少读取数据库次数，从而提高数据库驱动网站的访问速度。</a:t>
            </a:r>
            <a:r>
              <a:rPr lang="en-US" altLang="zh-CN" sz="2000" dirty="0"/>
              <a:t>Memchache</a:t>
            </a:r>
            <a:r>
              <a:rPr lang="zh-CN" altLang="en-US" sz="2000" dirty="0"/>
              <a:t>采用一组专用缓存服务器，</a:t>
            </a:r>
            <a:r>
              <a:rPr lang="zh-CN" altLang="en-US" sz="2000" dirty="0">
                <a:solidFill>
                  <a:srgbClr val="FF0000"/>
                </a:solidFill>
              </a:rPr>
              <a:t>缓存与应用分离部署</a:t>
            </a:r>
            <a:r>
              <a:rPr lang="zh-CN" altLang="en-US" sz="2000" dirty="0"/>
              <a:t>。在存放和访问缓存数据时，应用程序通过一致性</a:t>
            </a:r>
            <a:r>
              <a:rPr lang="en-US" altLang="zh-CN" sz="2000" dirty="0"/>
              <a:t>Hash</a:t>
            </a:r>
            <a:r>
              <a:rPr lang="zh-CN" altLang="en-US" sz="2000" dirty="0"/>
              <a:t>算法选择缓存节点，集群缓存服务器之间不通信，也不需要数据同步。</a:t>
            </a:r>
            <a:r>
              <a:rPr lang="en-US" altLang="zh-CN" sz="2000" dirty="0" err="1"/>
              <a:t>Memchache</a:t>
            </a:r>
            <a:r>
              <a:rPr lang="zh-CN" altLang="en-US" sz="2000" dirty="0" smtClean="0"/>
              <a:t>的系统架构</a:t>
            </a:r>
            <a:r>
              <a:rPr lang="zh-CN" altLang="en-US" sz="2000" dirty="0"/>
              <a:t>如</a:t>
            </a:r>
            <a:r>
              <a:rPr lang="zh-CN" altLang="en-US" sz="2000" dirty="0" smtClean="0"/>
              <a:t>图。</a:t>
            </a:r>
            <a:endParaRPr lang="zh-CN" altLang="en-US" sz="2000" dirty="0"/>
          </a:p>
        </p:txBody>
      </p:sp>
      <p:pic>
        <p:nvPicPr>
          <p:cNvPr id="8" name="图片 7"/>
          <p:cNvPicPr>
            <a:picLocks noChangeAspect="1"/>
          </p:cNvPicPr>
          <p:nvPr/>
        </p:nvPicPr>
        <p:blipFill>
          <a:blip r:embed="rId4" cstate="print"/>
          <a:stretch>
            <a:fillRect/>
          </a:stretch>
        </p:blipFill>
        <p:spPr>
          <a:xfrm>
            <a:off x="2362200" y="3733800"/>
            <a:ext cx="4419372" cy="3026809"/>
          </a:xfrm>
          <a:prstGeom prst="rect">
            <a:avLst/>
          </a:prstGeom>
        </p:spPr>
      </p:pic>
    </p:spTree>
    <p:extLst>
      <p:ext uri="{BB962C8B-B14F-4D97-AF65-F5344CB8AC3E}">
        <p14:creationId xmlns:p14="http://schemas.microsoft.com/office/powerpoint/2010/main" xmlns="" val="7609734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16</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685800" y="1295400"/>
            <a:ext cx="8001000" cy="4524315"/>
          </a:xfrm>
          <a:prstGeom prst="rect">
            <a:avLst/>
          </a:prstGeom>
          <a:noFill/>
        </p:spPr>
        <p:txBody>
          <a:bodyPr wrap="square" rtlCol="0">
            <a:spAutoFit/>
          </a:bodyPr>
          <a:lstStyle/>
          <a:p>
            <a:r>
              <a:rPr lang="en-US" altLang="zh-CN" sz="2800" b="1" dirty="0" err="1"/>
              <a:t>Memchache</a:t>
            </a:r>
            <a:r>
              <a:rPr lang="zh-CN" altLang="en-US" sz="2800" b="1" dirty="0" smtClean="0"/>
              <a:t>工作流程</a:t>
            </a:r>
            <a:endParaRPr lang="zh-CN" altLang="en-US" sz="2800" b="1" dirty="0"/>
          </a:p>
          <a:p>
            <a:pPr lvl="0">
              <a:spcBef>
                <a:spcPts val="1200"/>
              </a:spcBef>
              <a:buFont typeface="Wingdings" pitchFamily="2" charset="2"/>
              <a:buChar char="l"/>
            </a:pPr>
            <a:r>
              <a:rPr lang="en-US" altLang="zh-CN" sz="2000" dirty="0" smtClean="0"/>
              <a:t>  </a:t>
            </a:r>
            <a:r>
              <a:rPr lang="zh-CN" altLang="zh-CN" sz="2000" dirty="0" smtClean="0"/>
              <a:t>当客户端提交了读数据请求，首先扫描</a:t>
            </a:r>
            <a:r>
              <a:rPr lang="en-US" altLang="zh-CN" sz="2000" dirty="0" err="1" smtClean="0"/>
              <a:t>memcache</a:t>
            </a:r>
            <a:r>
              <a:rPr lang="zh-CN" altLang="zh-CN" sz="2000" dirty="0" smtClean="0"/>
              <a:t>看数据是否存在，如是，直接读取数据返回客户端，不对数据库作任何操作，操作路径为：①→②→③→⑦；</a:t>
            </a:r>
          </a:p>
          <a:p>
            <a:pPr lvl="0">
              <a:spcBef>
                <a:spcPts val="1200"/>
              </a:spcBef>
              <a:buFont typeface="Wingdings" pitchFamily="2" charset="2"/>
              <a:buChar char="l"/>
            </a:pPr>
            <a:r>
              <a:rPr lang="en-US" altLang="zh-CN" sz="2000" dirty="0" smtClean="0"/>
              <a:t>  </a:t>
            </a:r>
            <a:r>
              <a:rPr lang="zh-CN" altLang="zh-CN" sz="2000" dirty="0" smtClean="0"/>
              <a:t>如果请求的数据不在缓存中，则访问数据库</a:t>
            </a:r>
            <a:r>
              <a:rPr lang="en-US" altLang="zh-CN" sz="2000" dirty="0" smtClean="0"/>
              <a:t>DB</a:t>
            </a:r>
            <a:r>
              <a:rPr lang="zh-CN" altLang="zh-CN" sz="2000" dirty="0" smtClean="0"/>
              <a:t>，把从数据库中获取的数据返回给客户端，同时把数据缓存一份到</a:t>
            </a:r>
            <a:r>
              <a:rPr lang="en-US" altLang="zh-CN" sz="2000" dirty="0" err="1" smtClean="0"/>
              <a:t>memcache</a:t>
            </a:r>
            <a:r>
              <a:rPr lang="zh-CN" altLang="zh-CN" sz="2000" dirty="0" smtClean="0"/>
              <a:t>中（</a:t>
            </a:r>
            <a:r>
              <a:rPr lang="en-US" altLang="zh-CN" sz="2000" dirty="0" err="1" smtClean="0"/>
              <a:t>memcache</a:t>
            </a:r>
            <a:r>
              <a:rPr lang="zh-CN" altLang="zh-CN" sz="2000" dirty="0" smtClean="0"/>
              <a:t>客户端不对此负责，需要应用程序明确实现），操作路径为：①→②→④→⑤→⑦→⑥；</a:t>
            </a:r>
          </a:p>
          <a:p>
            <a:pPr lvl="0">
              <a:spcBef>
                <a:spcPts val="1200"/>
              </a:spcBef>
              <a:buFont typeface="Wingdings" pitchFamily="2" charset="2"/>
              <a:buChar char="l"/>
            </a:pPr>
            <a:r>
              <a:rPr lang="en-US" altLang="zh-CN" sz="2000" dirty="0" smtClean="0"/>
              <a:t>  </a:t>
            </a:r>
            <a:r>
              <a:rPr lang="zh-CN" altLang="zh-CN" sz="2000" dirty="0" smtClean="0"/>
              <a:t>当客户端提交了写数据或更新数据库请求，更新数据库的同时同步</a:t>
            </a:r>
            <a:r>
              <a:rPr lang="en-US" altLang="zh-CN" sz="2000" dirty="0" err="1" smtClean="0"/>
              <a:t>memcache</a:t>
            </a:r>
            <a:r>
              <a:rPr lang="zh-CN" altLang="zh-CN" sz="2000" dirty="0" smtClean="0"/>
              <a:t>，保证数据一致性，操作路径为：①→④→⑥→③→⑦；</a:t>
            </a:r>
            <a:endParaRPr lang="en-US" altLang="zh-CN" sz="2000" dirty="0" smtClean="0"/>
          </a:p>
          <a:p>
            <a:pPr lvl="0">
              <a:spcBef>
                <a:spcPts val="1200"/>
              </a:spcBef>
              <a:buFont typeface="Wingdings" pitchFamily="2" charset="2"/>
              <a:buChar char="l"/>
            </a:pPr>
            <a:r>
              <a:rPr lang="en-US" altLang="zh-CN" sz="2000" dirty="0" smtClean="0"/>
              <a:t>  </a:t>
            </a:r>
            <a:r>
              <a:rPr lang="en-US" altLang="zh-CN" sz="2000" dirty="0" err="1" smtClean="0"/>
              <a:t>memcache</a:t>
            </a:r>
            <a:r>
              <a:rPr lang="zh-CN" altLang="zh-CN" sz="2000" dirty="0" smtClean="0"/>
              <a:t>的内存空间满溢时，使用</a:t>
            </a:r>
            <a:r>
              <a:rPr lang="en-US" altLang="zh-CN" sz="2000" dirty="0" smtClean="0"/>
              <a:t>LRU</a:t>
            </a:r>
            <a:r>
              <a:rPr lang="zh-CN" altLang="zh-CN" sz="2000" dirty="0" smtClean="0"/>
              <a:t>（</a:t>
            </a:r>
            <a:r>
              <a:rPr lang="en-US" altLang="zh-CN" sz="2000" dirty="0" smtClean="0"/>
              <a:t>Least Recently Used</a:t>
            </a:r>
            <a:r>
              <a:rPr lang="zh-CN" altLang="zh-CN" sz="2000" dirty="0" smtClean="0"/>
              <a:t>）算法及其他失效策略对缓存数据进行更换。</a:t>
            </a:r>
            <a:endParaRPr lang="zh-CN" altLang="en-US" sz="2000" dirty="0"/>
          </a:p>
        </p:txBody>
      </p:sp>
    </p:spTree>
    <p:extLst>
      <p:ext uri="{BB962C8B-B14F-4D97-AF65-F5344CB8AC3E}">
        <p14:creationId xmlns:p14="http://schemas.microsoft.com/office/powerpoint/2010/main" xmlns="" val="7609734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17</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762000" y="1219200"/>
            <a:ext cx="7924800" cy="523220"/>
          </a:xfrm>
          <a:prstGeom prst="rect">
            <a:avLst/>
          </a:prstGeom>
          <a:noFill/>
          <a:ln w="9525">
            <a:noFill/>
            <a:miter lim="800000"/>
          </a:ln>
        </p:spPr>
        <p:txBody>
          <a:bodyPr>
            <a:spAutoFit/>
          </a:bodyPr>
          <a:lstStyle/>
          <a:p>
            <a:r>
              <a:rPr lang="en-US" altLang="zh-CN" sz="2800" b="1" dirty="0" err="1" smtClean="0"/>
              <a:t>Memchache</a:t>
            </a:r>
            <a:r>
              <a:rPr lang="zh-CN" altLang="en-US" sz="2800" b="1" dirty="0" smtClean="0"/>
              <a:t>的计算架构</a:t>
            </a:r>
            <a:endParaRPr lang="zh-CN" altLang="en-US" sz="2800" b="1" dirty="0">
              <a:solidFill>
                <a:srgbClr val="0823A8"/>
              </a:solidFill>
              <a:latin typeface="Calibri" panose="020F0502020204030204" pitchFamily="34" charset="0"/>
            </a:endParaRPr>
          </a:p>
        </p:txBody>
      </p:sp>
      <p:pic>
        <p:nvPicPr>
          <p:cNvPr id="5" name="图片 4"/>
          <p:cNvPicPr>
            <a:picLocks noChangeAspect="1"/>
          </p:cNvPicPr>
          <p:nvPr/>
        </p:nvPicPr>
        <p:blipFill>
          <a:blip r:embed="rId4" cstate="print"/>
          <a:stretch>
            <a:fillRect/>
          </a:stretch>
        </p:blipFill>
        <p:spPr>
          <a:xfrm>
            <a:off x="1828800" y="3429000"/>
            <a:ext cx="5410200" cy="3279586"/>
          </a:xfrm>
          <a:prstGeom prst="rect">
            <a:avLst/>
          </a:prstGeom>
        </p:spPr>
      </p:pic>
      <p:sp>
        <p:nvSpPr>
          <p:cNvPr id="8" name="文本框 7"/>
          <p:cNvSpPr txBox="1"/>
          <p:nvPr/>
        </p:nvSpPr>
        <p:spPr>
          <a:xfrm>
            <a:off x="762000" y="1828800"/>
            <a:ext cx="7412966" cy="1323439"/>
          </a:xfrm>
          <a:prstGeom prst="rect">
            <a:avLst/>
          </a:prstGeom>
          <a:noFill/>
        </p:spPr>
        <p:txBody>
          <a:bodyPr wrap="square" rtlCol="0">
            <a:spAutoFit/>
          </a:bodyPr>
          <a:lstStyle/>
          <a:p>
            <a:r>
              <a:rPr lang="zh-CN" altLang="en-US" sz="2000" dirty="0" smtClean="0"/>
              <a:t>     将</a:t>
            </a:r>
            <a:r>
              <a:rPr lang="zh-CN" altLang="en-US" sz="2000" dirty="0"/>
              <a:t>在一台机器上的多个 </a:t>
            </a:r>
            <a:r>
              <a:rPr lang="en-US" altLang="zh-CN" sz="2000" dirty="0" err="1"/>
              <a:t>Memcached</a:t>
            </a:r>
            <a:r>
              <a:rPr lang="en-US" altLang="zh-CN" sz="2000" dirty="0"/>
              <a:t> </a:t>
            </a:r>
            <a:r>
              <a:rPr lang="zh-CN" altLang="en-US" sz="2000" dirty="0"/>
              <a:t>服务端程序、或者分散部署在多个机器上的 </a:t>
            </a:r>
            <a:r>
              <a:rPr lang="en-US" altLang="zh-CN" sz="2000" dirty="0" err="1"/>
              <a:t>Memcached</a:t>
            </a:r>
            <a:r>
              <a:rPr lang="en-US" altLang="zh-CN" sz="2000" dirty="0"/>
              <a:t> </a:t>
            </a:r>
            <a:r>
              <a:rPr lang="zh-CN" altLang="en-US" sz="2000" dirty="0"/>
              <a:t>服务端程序组成一个虚拟的服务端</a:t>
            </a:r>
            <a:r>
              <a:rPr lang="en-US" altLang="zh-CN" sz="2000" dirty="0"/>
              <a:t>Server</a:t>
            </a:r>
            <a:r>
              <a:rPr lang="zh-CN" altLang="en-US" sz="2000" dirty="0"/>
              <a:t>，对于应用程序来说完全屏蔽和透明，提高了单机内存利用率，并且提供了优良的系统可扩展性。</a:t>
            </a:r>
          </a:p>
        </p:txBody>
      </p:sp>
    </p:spTree>
    <p:extLst>
      <p:ext uri="{BB962C8B-B14F-4D97-AF65-F5344CB8AC3E}">
        <p14:creationId xmlns:p14="http://schemas.microsoft.com/office/powerpoint/2010/main" xmlns="" val="2221513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18</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762000" y="1143000"/>
            <a:ext cx="7924800" cy="523220"/>
          </a:xfrm>
          <a:prstGeom prst="rect">
            <a:avLst/>
          </a:prstGeom>
          <a:noFill/>
          <a:ln w="9525">
            <a:noFill/>
            <a:miter lim="800000"/>
          </a:ln>
        </p:spPr>
        <p:txBody>
          <a:bodyPr>
            <a:spAutoFit/>
          </a:bodyPr>
          <a:lstStyle/>
          <a:p>
            <a:r>
              <a:rPr lang="zh-CN" altLang="en-US" sz="2800" b="1" dirty="0" smtClean="0">
                <a:latin typeface="Calibri" panose="020F0502020204030204" pitchFamily="34" charset="0"/>
              </a:rPr>
              <a:t>数据存储“数据项 </a:t>
            </a:r>
            <a:r>
              <a:rPr lang="en-US" altLang="zh-CN" sz="2800" b="1" dirty="0" smtClean="0">
                <a:latin typeface="Calibri" panose="020F0502020204030204" pitchFamily="34" charset="0"/>
              </a:rPr>
              <a:t>-&gt; </a:t>
            </a:r>
            <a:r>
              <a:rPr lang="zh-CN" altLang="en-US" sz="2800" b="1" dirty="0" smtClean="0">
                <a:latin typeface="Calibri" panose="020F0502020204030204" pitchFamily="34" charset="0"/>
              </a:rPr>
              <a:t>服务器”的映射</a:t>
            </a:r>
            <a:endParaRPr lang="zh-CN" altLang="en-US" sz="2800" b="1" dirty="0">
              <a:latin typeface="Calibri" panose="020F0502020204030204" pitchFamily="34" charset="0"/>
            </a:endParaRPr>
          </a:p>
        </p:txBody>
      </p:sp>
      <p:sp>
        <p:nvSpPr>
          <p:cNvPr id="3" name="文本框 2"/>
          <p:cNvSpPr txBox="1"/>
          <p:nvPr/>
        </p:nvSpPr>
        <p:spPr>
          <a:xfrm>
            <a:off x="762000" y="1752600"/>
            <a:ext cx="7848600" cy="1323439"/>
          </a:xfrm>
          <a:prstGeom prst="rect">
            <a:avLst/>
          </a:prstGeom>
          <a:noFill/>
        </p:spPr>
        <p:txBody>
          <a:bodyPr wrap="square" rtlCol="0">
            <a:spAutoFit/>
          </a:bodyPr>
          <a:lstStyle/>
          <a:p>
            <a:r>
              <a:rPr lang="en-US" altLang="zh-CN" sz="2000" dirty="0" smtClean="0"/>
              <a:t>      </a:t>
            </a:r>
            <a:r>
              <a:rPr lang="en-US" altLang="zh-CN" sz="2000" dirty="0" err="1" smtClean="0"/>
              <a:t>Memchache</a:t>
            </a:r>
            <a:r>
              <a:rPr lang="zh-CN" altLang="en-US" sz="2000" dirty="0"/>
              <a:t>支持的缓存数据格式为键值对（</a:t>
            </a:r>
            <a:r>
              <a:rPr lang="en-US" altLang="zh-CN" sz="2000" dirty="0"/>
              <a:t>key-value pair</a:t>
            </a:r>
            <a:r>
              <a:rPr lang="zh-CN" altLang="en-US" sz="2000" dirty="0"/>
              <a:t>），当一个键值对数据项</a:t>
            </a:r>
            <a:r>
              <a:rPr lang="zh-CN" altLang="en-US" sz="2000" dirty="0" smtClean="0"/>
              <a:t>被提交</a:t>
            </a:r>
            <a:r>
              <a:rPr lang="zh-CN" altLang="en-US" sz="2000" dirty="0"/>
              <a:t>给</a:t>
            </a:r>
            <a:r>
              <a:rPr lang="en-US" altLang="zh-CN" sz="2000" dirty="0" err="1"/>
              <a:t>memchached</a:t>
            </a:r>
            <a:r>
              <a:rPr lang="zh-CN" altLang="en-US" sz="2000" dirty="0"/>
              <a:t>客户端</a:t>
            </a:r>
            <a:r>
              <a:rPr lang="zh-CN" altLang="en-US" sz="2000" dirty="0" smtClean="0"/>
              <a:t>，如图所</a:t>
            </a:r>
            <a:r>
              <a:rPr lang="zh-CN" altLang="en-US" sz="2000" dirty="0"/>
              <a:t>示，</a:t>
            </a:r>
            <a:r>
              <a:rPr lang="zh-CN" altLang="en-US" sz="2000" dirty="0" smtClean="0"/>
              <a:t>假设有</a:t>
            </a:r>
            <a:r>
              <a:rPr lang="en-US" altLang="zh-CN" sz="2000" dirty="0"/>
              <a:t>3</a:t>
            </a:r>
            <a:r>
              <a:rPr lang="zh-CN" altLang="en-US" sz="2000" dirty="0"/>
              <a:t>个节点在</a:t>
            </a:r>
            <a:r>
              <a:rPr lang="en-US" altLang="zh-CN" sz="2000" dirty="0" err="1"/>
              <a:t>memchached</a:t>
            </a:r>
            <a:r>
              <a:rPr lang="zh-CN" altLang="en-US" sz="2000" dirty="0"/>
              <a:t>集群中，需要有一个数据存储分配的路由算法帮助我们把写入的数据均衡地分配到这</a:t>
            </a:r>
            <a:r>
              <a:rPr lang="en-US" altLang="zh-CN" sz="2000" dirty="0"/>
              <a:t>3</a:t>
            </a:r>
            <a:r>
              <a:rPr lang="zh-CN" altLang="en-US" sz="2000" dirty="0"/>
              <a:t>台机器上。</a:t>
            </a:r>
          </a:p>
        </p:txBody>
      </p:sp>
      <p:pic>
        <p:nvPicPr>
          <p:cNvPr id="4" name="图片 3"/>
          <p:cNvPicPr>
            <a:picLocks noChangeAspect="1"/>
          </p:cNvPicPr>
          <p:nvPr/>
        </p:nvPicPr>
        <p:blipFill>
          <a:blip r:embed="rId4" cstate="print"/>
          <a:stretch>
            <a:fillRect/>
          </a:stretch>
        </p:blipFill>
        <p:spPr>
          <a:xfrm>
            <a:off x="1752600" y="3200400"/>
            <a:ext cx="5791200" cy="3510542"/>
          </a:xfrm>
          <a:prstGeom prst="rect">
            <a:avLst/>
          </a:prstGeom>
        </p:spPr>
      </p:pic>
    </p:spTree>
    <p:extLst>
      <p:ext uri="{BB962C8B-B14F-4D97-AF65-F5344CB8AC3E}">
        <p14:creationId xmlns:p14="http://schemas.microsoft.com/office/powerpoint/2010/main" xmlns="" val="14492479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19</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762000" y="1143000"/>
            <a:ext cx="7924800" cy="523220"/>
          </a:xfrm>
          <a:prstGeom prst="rect">
            <a:avLst/>
          </a:prstGeom>
          <a:noFill/>
          <a:ln w="9525">
            <a:noFill/>
            <a:miter lim="800000"/>
          </a:ln>
        </p:spPr>
        <p:txBody>
          <a:bodyPr>
            <a:spAutoFit/>
          </a:bodyPr>
          <a:lstStyle/>
          <a:p>
            <a:r>
              <a:rPr lang="zh-CN" altLang="en-US" sz="2800" b="1" dirty="0" smtClean="0">
                <a:latin typeface="Calibri" panose="020F0502020204030204" pitchFamily="34" charset="0"/>
              </a:rPr>
              <a:t>服务器扩容带来的数据缓存命中率降低问题</a:t>
            </a:r>
            <a:endParaRPr lang="zh-CN" altLang="en-US" sz="2800" b="1" dirty="0">
              <a:latin typeface="Calibri" panose="020F0502020204030204" pitchFamily="34" charset="0"/>
            </a:endParaRPr>
          </a:p>
        </p:txBody>
      </p:sp>
      <p:sp>
        <p:nvSpPr>
          <p:cNvPr id="3" name="文本框 2"/>
          <p:cNvSpPr txBox="1"/>
          <p:nvPr/>
        </p:nvSpPr>
        <p:spPr>
          <a:xfrm>
            <a:off x="1295400" y="1828800"/>
            <a:ext cx="6858000" cy="861774"/>
          </a:xfrm>
          <a:prstGeom prst="rect">
            <a:avLst/>
          </a:prstGeom>
          <a:noFill/>
        </p:spPr>
        <p:txBody>
          <a:bodyPr wrap="square" rtlCol="0">
            <a:spAutoFit/>
          </a:bodyPr>
          <a:lstStyle/>
          <a:p>
            <a:r>
              <a:rPr lang="zh-CN" altLang="zh-CN" sz="2000" dirty="0" smtClean="0"/>
              <a:t>计算选择服务器</a:t>
            </a:r>
            <a:r>
              <a:rPr lang="en-US" altLang="zh-CN" sz="2000" dirty="0" smtClean="0"/>
              <a:t>ID</a:t>
            </a:r>
            <a:r>
              <a:rPr lang="zh-CN" altLang="en-US" sz="2000" dirty="0" smtClean="0"/>
              <a:t>公式（共有</a:t>
            </a:r>
            <a:r>
              <a:rPr lang="en-US" altLang="zh-CN" sz="2000" dirty="0" smtClean="0"/>
              <a:t>3</a:t>
            </a:r>
            <a:r>
              <a:rPr lang="zh-CN" altLang="en-US" sz="2000" dirty="0" smtClean="0"/>
              <a:t>台服务器）</a:t>
            </a:r>
            <a:r>
              <a:rPr lang="zh-CN" altLang="zh-CN" sz="2000" dirty="0" smtClean="0"/>
              <a:t>：</a:t>
            </a:r>
          </a:p>
          <a:p>
            <a:pPr>
              <a:spcBef>
                <a:spcPts val="1200"/>
              </a:spcBef>
            </a:pPr>
            <a:r>
              <a:rPr lang="en-US" altLang="zh-CN" sz="2000" dirty="0" smtClean="0"/>
              <a:t>		</a:t>
            </a:r>
            <a:r>
              <a:rPr lang="zh-CN" altLang="en-US" sz="2000" dirty="0" smtClean="0"/>
              <a:t>选择</a:t>
            </a:r>
            <a:r>
              <a:rPr lang="zh-CN" altLang="zh-CN" sz="2000" dirty="0" smtClean="0"/>
              <a:t>服务器</a:t>
            </a:r>
            <a:r>
              <a:rPr lang="en-US" altLang="zh-CN" sz="2000" dirty="0" smtClean="0"/>
              <a:t>ID = </a:t>
            </a:r>
            <a:r>
              <a:rPr lang="en-US" altLang="zh-CN" sz="2000" dirty="0" err="1" smtClean="0"/>
              <a:t>HashCode</a:t>
            </a:r>
            <a:r>
              <a:rPr lang="en-US" altLang="zh-CN" sz="2000" dirty="0" smtClean="0"/>
              <a:t>  Mod  3</a:t>
            </a:r>
            <a:endParaRPr lang="zh-CN" altLang="en-US" sz="2000" dirty="0"/>
          </a:p>
        </p:txBody>
      </p:sp>
      <p:graphicFrame>
        <p:nvGraphicFramePr>
          <p:cNvPr id="9" name="表格 8"/>
          <p:cNvGraphicFramePr>
            <a:graphicFrameLocks noGrp="1"/>
          </p:cNvGraphicFramePr>
          <p:nvPr/>
        </p:nvGraphicFramePr>
        <p:xfrm>
          <a:off x="-76200" y="2971800"/>
          <a:ext cx="9144006" cy="1081454"/>
        </p:xfrm>
        <a:graphic>
          <a:graphicData uri="http://schemas.openxmlformats.org/drawingml/2006/table">
            <a:tbl>
              <a:tblPr/>
              <a:tblGrid>
                <a:gridCol w="1231896"/>
                <a:gridCol w="340405"/>
                <a:gridCol w="340405"/>
                <a:gridCol w="340405"/>
                <a:gridCol w="340405"/>
                <a:gridCol w="340405"/>
                <a:gridCol w="340405"/>
                <a:gridCol w="340405"/>
                <a:gridCol w="340405"/>
                <a:gridCol w="340405"/>
                <a:gridCol w="340405"/>
                <a:gridCol w="450806"/>
                <a:gridCol w="450806"/>
                <a:gridCol w="450806"/>
                <a:gridCol w="450806"/>
                <a:gridCol w="450806"/>
                <a:gridCol w="450806"/>
                <a:gridCol w="450806"/>
                <a:gridCol w="450806"/>
                <a:gridCol w="450806"/>
                <a:gridCol w="450806"/>
              </a:tblGrid>
              <a:tr h="525120">
                <a:tc>
                  <a:txBody>
                    <a:bodyPr/>
                    <a:lstStyle/>
                    <a:p>
                      <a:pPr indent="127000" algn="l">
                        <a:lnSpc>
                          <a:spcPts val="1500"/>
                        </a:lnSpc>
                        <a:spcAft>
                          <a:spcPts val="1000"/>
                        </a:spcAft>
                      </a:pPr>
                      <a:r>
                        <a:rPr lang="en-US" sz="1200" b="1" kern="0" dirty="0" err="1">
                          <a:latin typeface="宋体"/>
                          <a:ea typeface="宋体"/>
                          <a:cs typeface="宋体"/>
                        </a:rPr>
                        <a:t>HashCode</a:t>
                      </a:r>
                      <a:endParaRPr lang="zh-CN" sz="1000"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0</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2</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3</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4</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5</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6</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7</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8</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9</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10</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11</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12</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13</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14</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15</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16</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17</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18</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19</a:t>
                      </a:r>
                      <a:endParaRPr lang="zh-CN" sz="1000" b="1"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r>
              <a:tr h="556334">
                <a:tc>
                  <a:txBody>
                    <a:bodyPr/>
                    <a:lstStyle/>
                    <a:p>
                      <a:pPr indent="127000" algn="l">
                        <a:lnSpc>
                          <a:spcPts val="1500"/>
                        </a:lnSpc>
                        <a:spcAft>
                          <a:spcPts val="1000"/>
                        </a:spcAft>
                      </a:pPr>
                      <a:r>
                        <a:rPr lang="zh-CN" sz="1200" b="1" kern="0" dirty="0" smtClean="0">
                          <a:latin typeface="Times New Roman"/>
                          <a:ea typeface="宋体"/>
                          <a:cs typeface="宋体"/>
                        </a:rPr>
                        <a:t>选择服务器</a:t>
                      </a:r>
                      <a:r>
                        <a:rPr lang="en-US" sz="1200" b="1" kern="0" dirty="0">
                          <a:latin typeface="Times New Roman"/>
                          <a:ea typeface="宋体"/>
                          <a:cs typeface="宋体"/>
                        </a:rPr>
                        <a:t>ID</a:t>
                      </a:r>
                      <a:endParaRPr lang="zh-CN" sz="1000"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0</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1</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2</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0</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1</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2</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0</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1</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2</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0</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1</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2</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0</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1</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2</a:t>
                      </a:r>
                      <a:endParaRPr lang="zh-CN" sz="1000" kern="10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0</a:t>
                      </a:r>
                      <a:endParaRPr lang="zh-CN" sz="1000"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1</a:t>
                      </a:r>
                      <a:endParaRPr lang="zh-CN" sz="1000"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2</a:t>
                      </a:r>
                      <a:endParaRPr lang="zh-CN" sz="1000"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0</a:t>
                      </a:r>
                      <a:endParaRPr lang="zh-CN" sz="1000"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1</a:t>
                      </a:r>
                      <a:endParaRPr lang="zh-CN" sz="1000" kern="100" dirty="0">
                        <a:latin typeface="Times New Roman"/>
                        <a:ea typeface="宋体"/>
                      </a:endParaRPr>
                    </a:p>
                  </a:txBody>
                  <a:tcPr marL="76621" marR="76621" marT="38617" marB="38617"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r>
            </a:tbl>
          </a:graphicData>
        </a:graphic>
      </p:graphicFrame>
      <p:sp>
        <p:nvSpPr>
          <p:cNvPr id="10" name="文本框 2"/>
          <p:cNvSpPr txBox="1"/>
          <p:nvPr/>
        </p:nvSpPr>
        <p:spPr>
          <a:xfrm>
            <a:off x="152400" y="4267200"/>
            <a:ext cx="7848600" cy="400110"/>
          </a:xfrm>
          <a:prstGeom prst="rect">
            <a:avLst/>
          </a:prstGeom>
          <a:noFill/>
        </p:spPr>
        <p:txBody>
          <a:bodyPr wrap="square" rtlCol="0">
            <a:spAutoFit/>
          </a:bodyPr>
          <a:lstStyle/>
          <a:p>
            <a:r>
              <a:rPr lang="zh-CN" altLang="en-US" sz="2000" dirty="0" smtClean="0"/>
              <a:t>扩容后（有</a:t>
            </a:r>
            <a:r>
              <a:rPr lang="en-US" altLang="zh-CN" sz="2000" dirty="0" smtClean="0"/>
              <a:t>4</a:t>
            </a:r>
            <a:r>
              <a:rPr lang="zh-CN" altLang="en-US" sz="2000" dirty="0" smtClean="0"/>
              <a:t>台服务器，选择</a:t>
            </a:r>
            <a:r>
              <a:rPr lang="zh-CN" altLang="zh-CN" sz="2000" dirty="0" smtClean="0"/>
              <a:t>服务器</a:t>
            </a:r>
            <a:r>
              <a:rPr lang="en-US" altLang="zh-CN" sz="2000" dirty="0" smtClean="0"/>
              <a:t>ID = </a:t>
            </a:r>
            <a:r>
              <a:rPr lang="en-US" altLang="zh-CN" sz="2000" dirty="0" err="1" smtClean="0"/>
              <a:t>HashCode</a:t>
            </a:r>
            <a:r>
              <a:rPr lang="en-US" altLang="zh-CN" sz="2000" dirty="0" smtClean="0"/>
              <a:t>  Mod  4 </a:t>
            </a:r>
            <a:r>
              <a:rPr lang="zh-CN" altLang="en-US" sz="2000" dirty="0" smtClean="0"/>
              <a:t>）</a:t>
            </a:r>
            <a:r>
              <a:rPr lang="zh-CN" altLang="zh-CN" sz="2000" dirty="0" smtClean="0"/>
              <a:t>：</a:t>
            </a:r>
          </a:p>
        </p:txBody>
      </p:sp>
      <p:graphicFrame>
        <p:nvGraphicFramePr>
          <p:cNvPr id="11" name="表格 10"/>
          <p:cNvGraphicFramePr>
            <a:graphicFrameLocks noGrp="1"/>
          </p:cNvGraphicFramePr>
          <p:nvPr/>
        </p:nvGraphicFramePr>
        <p:xfrm>
          <a:off x="-2" y="4724400"/>
          <a:ext cx="9144008" cy="1020285"/>
        </p:xfrm>
        <a:graphic>
          <a:graphicData uri="http://schemas.openxmlformats.org/drawingml/2006/table">
            <a:tbl>
              <a:tblPr/>
              <a:tblGrid>
                <a:gridCol w="1248204"/>
                <a:gridCol w="340503"/>
                <a:gridCol w="340503"/>
                <a:gridCol w="340503"/>
                <a:gridCol w="339585"/>
                <a:gridCol w="339585"/>
                <a:gridCol w="339585"/>
                <a:gridCol w="339585"/>
                <a:gridCol w="339585"/>
                <a:gridCol w="339585"/>
                <a:gridCol w="339585"/>
                <a:gridCol w="449720"/>
                <a:gridCol w="449720"/>
                <a:gridCol w="449720"/>
                <a:gridCol w="449720"/>
                <a:gridCol w="449720"/>
                <a:gridCol w="449720"/>
                <a:gridCol w="449720"/>
                <a:gridCol w="449720"/>
                <a:gridCol w="449720"/>
                <a:gridCol w="449720"/>
              </a:tblGrid>
              <a:tr h="455364">
                <a:tc>
                  <a:txBody>
                    <a:bodyPr/>
                    <a:lstStyle/>
                    <a:p>
                      <a:pPr indent="10795" algn="l">
                        <a:lnSpc>
                          <a:spcPts val="1500"/>
                        </a:lnSpc>
                        <a:spcAft>
                          <a:spcPts val="0"/>
                        </a:spcAft>
                      </a:pPr>
                      <a:r>
                        <a:rPr lang="en-US" sz="1200" b="1" kern="0" dirty="0" err="1">
                          <a:latin typeface="宋体"/>
                          <a:ea typeface="宋体"/>
                          <a:cs typeface="宋体"/>
                        </a:rPr>
                        <a:t>HashCode</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0</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2</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3</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4</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5</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6</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a:latin typeface="宋体"/>
                          <a:ea typeface="宋体"/>
                          <a:cs typeface="宋体"/>
                        </a:rPr>
                        <a:t>7</a:t>
                      </a:r>
                      <a:endParaRPr lang="zh-CN" sz="1000" b="1"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a:latin typeface="宋体"/>
                          <a:ea typeface="宋体"/>
                          <a:cs typeface="宋体"/>
                        </a:rPr>
                        <a:t>8</a:t>
                      </a:r>
                      <a:endParaRPr lang="zh-CN" sz="1000" b="1"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a:latin typeface="宋体"/>
                          <a:ea typeface="宋体"/>
                          <a:cs typeface="宋体"/>
                        </a:rPr>
                        <a:t>9</a:t>
                      </a:r>
                      <a:endParaRPr lang="zh-CN" sz="1000" b="1"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a:latin typeface="宋体"/>
                          <a:ea typeface="宋体"/>
                          <a:cs typeface="宋体"/>
                        </a:rPr>
                        <a:t>10</a:t>
                      </a:r>
                      <a:endParaRPr lang="zh-CN" sz="1000" b="1"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a:latin typeface="宋体"/>
                          <a:ea typeface="宋体"/>
                          <a:cs typeface="宋体"/>
                        </a:rPr>
                        <a:t>11</a:t>
                      </a:r>
                      <a:endParaRPr lang="zh-CN" sz="1000" b="1"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a:latin typeface="宋体"/>
                          <a:ea typeface="宋体"/>
                          <a:cs typeface="宋体"/>
                        </a:rPr>
                        <a:t>12</a:t>
                      </a:r>
                      <a:endParaRPr lang="zh-CN" sz="1000" b="1"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a:latin typeface="宋体"/>
                          <a:ea typeface="宋体"/>
                          <a:cs typeface="宋体"/>
                        </a:rPr>
                        <a:t>13</a:t>
                      </a:r>
                      <a:endParaRPr lang="zh-CN" sz="1000" b="1"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a:latin typeface="宋体"/>
                          <a:ea typeface="宋体"/>
                          <a:cs typeface="宋体"/>
                        </a:rPr>
                        <a:t>14</a:t>
                      </a:r>
                      <a:endParaRPr lang="zh-CN" sz="1000" b="1"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15</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16</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17</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18</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latin typeface="宋体"/>
                          <a:ea typeface="宋体"/>
                          <a:cs typeface="宋体"/>
                        </a:rPr>
                        <a:t>19</a:t>
                      </a:r>
                      <a:endParaRPr lang="zh-CN" sz="1000" b="1"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r>
              <a:tr h="564921">
                <a:tc>
                  <a:txBody>
                    <a:bodyPr/>
                    <a:lstStyle/>
                    <a:p>
                      <a:pPr indent="127000" algn="l">
                        <a:lnSpc>
                          <a:spcPts val="1500"/>
                        </a:lnSpc>
                        <a:spcAft>
                          <a:spcPts val="0"/>
                        </a:spcAft>
                      </a:pPr>
                      <a:r>
                        <a:rPr lang="zh-CN" sz="1200" b="1" kern="0" dirty="0" smtClean="0">
                          <a:latin typeface="Times New Roman"/>
                          <a:ea typeface="宋体"/>
                          <a:cs typeface="宋体"/>
                        </a:rPr>
                        <a:t>选择服务器</a:t>
                      </a:r>
                      <a:r>
                        <a:rPr lang="en-US" sz="1200" b="1" kern="0" dirty="0">
                          <a:latin typeface="Times New Roman"/>
                          <a:ea typeface="宋体"/>
                          <a:cs typeface="宋体"/>
                        </a:rPr>
                        <a:t>ID</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a:solidFill>
                            <a:srgbClr val="0000FF"/>
                          </a:solidFill>
                          <a:latin typeface="宋体"/>
                          <a:ea typeface="宋体"/>
                          <a:cs typeface="宋体"/>
                        </a:rPr>
                        <a:t>0</a:t>
                      </a:r>
                      <a:endParaRPr lang="zh-CN" sz="1000"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a:solidFill>
                            <a:srgbClr val="0000FF"/>
                          </a:solidFill>
                          <a:latin typeface="宋体"/>
                          <a:ea typeface="宋体"/>
                          <a:cs typeface="宋体"/>
                        </a:rPr>
                        <a:t>1</a:t>
                      </a:r>
                      <a:endParaRPr lang="zh-CN" sz="1000"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a:solidFill>
                            <a:srgbClr val="0000FF"/>
                          </a:solidFill>
                          <a:latin typeface="宋体"/>
                          <a:ea typeface="宋体"/>
                          <a:cs typeface="宋体"/>
                        </a:rPr>
                        <a:t>2</a:t>
                      </a:r>
                      <a:endParaRPr lang="zh-CN" sz="1000"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3</a:t>
                      </a:r>
                      <a:endParaRPr lang="zh-CN" sz="1000"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0</a:t>
                      </a:r>
                      <a:endParaRPr lang="zh-CN" sz="1000"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1</a:t>
                      </a:r>
                      <a:endParaRPr lang="zh-CN" sz="1000"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2</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3</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0</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1</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2</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3</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solidFill>
                            <a:srgbClr val="0000FF"/>
                          </a:solidFill>
                          <a:latin typeface="宋体"/>
                          <a:ea typeface="宋体"/>
                          <a:cs typeface="宋体"/>
                        </a:rPr>
                        <a:t>0</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solidFill>
                            <a:srgbClr val="0000FF"/>
                          </a:solidFill>
                          <a:latin typeface="宋体"/>
                          <a:ea typeface="宋体"/>
                          <a:cs typeface="宋体"/>
                        </a:rPr>
                        <a:t>1</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b="1" kern="0" dirty="0">
                          <a:solidFill>
                            <a:srgbClr val="0000FF"/>
                          </a:solidFill>
                          <a:latin typeface="宋体"/>
                          <a:ea typeface="宋体"/>
                          <a:cs typeface="宋体"/>
                        </a:rPr>
                        <a:t>2</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3</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0</a:t>
                      </a:r>
                      <a:endParaRPr lang="zh-CN" sz="1000"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1</a:t>
                      </a:r>
                      <a:endParaRPr lang="zh-CN" sz="1000"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a:latin typeface="宋体"/>
                          <a:ea typeface="宋体"/>
                          <a:cs typeface="宋体"/>
                        </a:rPr>
                        <a:t>2</a:t>
                      </a:r>
                      <a:endParaRPr lang="zh-CN" sz="1000" kern="10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c>
                  <a:txBody>
                    <a:bodyPr/>
                    <a:lstStyle/>
                    <a:p>
                      <a:pPr indent="127000" algn="l">
                        <a:lnSpc>
                          <a:spcPts val="1500"/>
                        </a:lnSpc>
                        <a:spcAft>
                          <a:spcPts val="1000"/>
                        </a:spcAft>
                      </a:pPr>
                      <a:r>
                        <a:rPr lang="en-US" sz="1200" kern="0" dirty="0">
                          <a:latin typeface="宋体"/>
                          <a:ea typeface="宋体"/>
                          <a:cs typeface="宋体"/>
                        </a:rPr>
                        <a:t>3</a:t>
                      </a:r>
                      <a:endParaRPr lang="zh-CN" sz="1000" kern="100" dirty="0">
                        <a:latin typeface="Times New Roman"/>
                        <a:ea typeface="宋体"/>
                      </a:endParaRPr>
                    </a:p>
                  </a:txBody>
                  <a:tcPr marL="76506" marR="76506" marT="38559" marB="38559" anchor="ctr">
                    <a:lnL w="12700" cap="flat" cmpd="sng" algn="ctr">
                      <a:solidFill>
                        <a:srgbClr val="DDDDDD"/>
                      </a:solidFill>
                      <a:prstDash val="solid"/>
                      <a:round/>
                      <a:headEnd type="none" w="med" len="med"/>
                      <a:tailEnd type="none" w="med" len="med"/>
                    </a:lnL>
                    <a:lnR w="12700" cap="flat" cmpd="sng" algn="ctr">
                      <a:solidFill>
                        <a:srgbClr val="DDDDDD"/>
                      </a:solidFill>
                      <a:prstDash val="solid"/>
                      <a:round/>
                      <a:headEnd type="none" w="med" len="med"/>
                      <a:tailEnd type="none" w="med" len="med"/>
                    </a:lnR>
                    <a:lnT w="12700" cap="flat" cmpd="sng" algn="ctr">
                      <a:solidFill>
                        <a:srgbClr val="DDDDDD"/>
                      </a:solidFill>
                      <a:prstDash val="solid"/>
                      <a:round/>
                      <a:headEnd type="none" w="med" len="med"/>
                      <a:tailEnd type="none" w="med" len="med"/>
                    </a:lnT>
                    <a:lnB w="12700" cap="flat" cmpd="sng" algn="ctr">
                      <a:solidFill>
                        <a:srgbClr val="DDDDDD"/>
                      </a:solidFill>
                      <a:prstDash val="solid"/>
                      <a:round/>
                      <a:headEnd type="none" w="med" len="med"/>
                      <a:tailEnd type="none" w="med" len="med"/>
                    </a:lnB>
                  </a:tcPr>
                </a:tc>
              </a:tr>
            </a:tbl>
          </a:graphicData>
        </a:graphic>
      </p:graphicFrame>
      <p:sp>
        <p:nvSpPr>
          <p:cNvPr id="12" name="文本框 2"/>
          <p:cNvSpPr txBox="1"/>
          <p:nvPr/>
        </p:nvSpPr>
        <p:spPr>
          <a:xfrm>
            <a:off x="304800" y="6019800"/>
            <a:ext cx="7848600" cy="461665"/>
          </a:xfrm>
          <a:prstGeom prst="rect">
            <a:avLst/>
          </a:prstGeom>
          <a:noFill/>
        </p:spPr>
        <p:txBody>
          <a:bodyPr wrap="square" rtlCol="0">
            <a:spAutoFit/>
          </a:bodyPr>
          <a:lstStyle/>
          <a:p>
            <a:r>
              <a:rPr lang="zh-CN" altLang="en-US" sz="2400" dirty="0" smtClean="0"/>
              <a:t>扩容后仅有</a:t>
            </a:r>
            <a:r>
              <a:rPr lang="en-US" altLang="zh-CN" sz="2400" dirty="0" smtClean="0"/>
              <a:t>30%</a:t>
            </a:r>
            <a:r>
              <a:rPr lang="zh-CN" altLang="en-US" sz="2400" dirty="0" smtClean="0"/>
              <a:t>的数据项保留原有映射关系！</a:t>
            </a:r>
            <a:endParaRPr lang="zh-CN" altLang="zh-CN" sz="2400" dirty="0" smtClean="0"/>
          </a:p>
        </p:txBody>
      </p:sp>
    </p:spTree>
    <p:extLst>
      <p:ext uri="{BB962C8B-B14F-4D97-AF65-F5344CB8AC3E}">
        <p14:creationId xmlns:p14="http://schemas.microsoft.com/office/powerpoint/2010/main" xmlns="" val="14492479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381000" y="1219200"/>
            <a:ext cx="7924800" cy="584775"/>
          </a:xfrm>
          <a:prstGeom prst="rect">
            <a:avLst/>
          </a:prstGeom>
          <a:noFill/>
          <a:ln w="9525">
            <a:noFill/>
            <a:miter lim="800000"/>
          </a:ln>
        </p:spPr>
        <p:txBody>
          <a:bodyPr>
            <a:spAutoFit/>
          </a:bodyPr>
          <a:lstStyle/>
          <a:p>
            <a:r>
              <a:rPr lang="zh-CN" altLang="en-US" sz="3200" b="1" dirty="0" smtClean="0">
                <a:solidFill>
                  <a:srgbClr val="0823A8"/>
                </a:solidFill>
                <a:latin typeface="Calibri" panose="020F0502020204030204" pitchFamily="34" charset="0"/>
              </a:rPr>
              <a:t>大数据计算光谱</a:t>
            </a:r>
            <a:endParaRPr lang="zh-CN" altLang="en-US" sz="3200" b="1" dirty="0">
              <a:solidFill>
                <a:srgbClr val="0823A8"/>
              </a:solidFill>
              <a:latin typeface="Calibri" panose="020F0502020204030204" pitchFamily="34" charset="0"/>
            </a:endParaRPr>
          </a:p>
        </p:txBody>
      </p:sp>
      <p:pic>
        <p:nvPicPr>
          <p:cNvPr id="9" name="图片 8"/>
          <p:cNvPicPr/>
          <p:nvPr/>
        </p:nvPicPr>
        <p:blipFill>
          <a:blip r:embed="rId4" cstate="print"/>
          <a:srcRect/>
          <a:stretch>
            <a:fillRect/>
          </a:stretch>
        </p:blipFill>
        <p:spPr>
          <a:xfrm>
            <a:off x="228600" y="1905000"/>
            <a:ext cx="8534400" cy="43434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20</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685800" y="1219200"/>
            <a:ext cx="7696200" cy="1831271"/>
          </a:xfrm>
          <a:prstGeom prst="rect">
            <a:avLst/>
          </a:prstGeom>
          <a:noFill/>
        </p:spPr>
        <p:txBody>
          <a:bodyPr wrap="square" rtlCol="0">
            <a:spAutoFit/>
          </a:bodyPr>
          <a:lstStyle/>
          <a:p>
            <a:r>
              <a:rPr lang="zh-CN" altLang="en-US" sz="2800" b="1" dirty="0" smtClean="0"/>
              <a:t>存储分配的一致性哈希算法</a:t>
            </a:r>
            <a:endParaRPr lang="en-US" altLang="zh-CN" sz="2800" b="1" dirty="0" smtClean="0"/>
          </a:p>
          <a:p>
            <a:pPr>
              <a:spcBef>
                <a:spcPts val="600"/>
              </a:spcBef>
            </a:pPr>
            <a:r>
              <a:rPr lang="en-US" altLang="zh-CN" sz="2000" dirty="0" smtClean="0"/>
              <a:t>      </a:t>
            </a:r>
            <a:r>
              <a:rPr lang="zh-CN" altLang="en-US" sz="2000" dirty="0" smtClean="0"/>
              <a:t>目前</a:t>
            </a:r>
            <a:r>
              <a:rPr lang="en-US" altLang="zh-CN" sz="2000" dirty="0"/>
              <a:t>Memchache</a:t>
            </a:r>
            <a:r>
              <a:rPr lang="zh-CN" altLang="en-US" sz="2000" dirty="0"/>
              <a:t>采用了一致性哈希算法（</a:t>
            </a:r>
            <a:r>
              <a:rPr lang="en-US" altLang="zh-CN" sz="2000" dirty="0"/>
              <a:t>Consistent Hash</a:t>
            </a:r>
            <a:r>
              <a:rPr lang="zh-CN" altLang="en-US" sz="2000" dirty="0"/>
              <a:t>）。其原理为通过一个称做一致性</a:t>
            </a:r>
            <a:r>
              <a:rPr lang="en-US" altLang="zh-CN" sz="2000" dirty="0"/>
              <a:t>Hash</a:t>
            </a:r>
            <a:r>
              <a:rPr lang="zh-CN" altLang="en-US" sz="2000" dirty="0"/>
              <a:t>环的数据结构</a:t>
            </a:r>
            <a:r>
              <a:rPr lang="zh-CN" altLang="en-US" sz="2000" dirty="0" smtClean="0"/>
              <a:t>实现数据项</a:t>
            </a:r>
            <a:r>
              <a:rPr lang="en-US" altLang="zh-CN" sz="2000" dirty="0" smtClean="0"/>
              <a:t>Key</a:t>
            </a:r>
            <a:r>
              <a:rPr lang="zh-CN" altLang="en-US" sz="2000" dirty="0"/>
              <a:t>到缓存服务器</a:t>
            </a:r>
            <a:r>
              <a:rPr lang="en-US" altLang="zh-CN" sz="2000" dirty="0"/>
              <a:t>ID</a:t>
            </a:r>
            <a:r>
              <a:rPr lang="zh-CN" altLang="en-US" sz="2000" dirty="0"/>
              <a:t>的</a:t>
            </a:r>
            <a:r>
              <a:rPr lang="en-US" altLang="zh-CN" sz="2000" dirty="0"/>
              <a:t>Hash</a:t>
            </a:r>
            <a:r>
              <a:rPr lang="zh-CN" altLang="en-US" sz="2000" dirty="0"/>
              <a:t>映射，这个一致性</a:t>
            </a:r>
            <a:r>
              <a:rPr lang="en-US" altLang="zh-CN" sz="2000" dirty="0"/>
              <a:t>Hash</a:t>
            </a:r>
            <a:r>
              <a:rPr lang="zh-CN" altLang="en-US" sz="2000" dirty="0"/>
              <a:t>环如</a:t>
            </a:r>
            <a:r>
              <a:rPr lang="zh-CN" altLang="en-US" sz="2000" dirty="0" smtClean="0"/>
              <a:t>图所</a:t>
            </a:r>
            <a:r>
              <a:rPr lang="zh-CN" altLang="en-US" sz="2000" dirty="0"/>
              <a:t>示，它跨越了长度区间</a:t>
            </a:r>
            <a:r>
              <a:rPr lang="en-US" altLang="zh-CN" sz="2000" dirty="0"/>
              <a:t>[0, </a:t>
            </a:r>
            <a:r>
              <a:rPr lang="en-US" altLang="zh-CN" sz="2000" dirty="0" smtClean="0"/>
              <a:t> 2</a:t>
            </a:r>
            <a:r>
              <a:rPr lang="en-US" altLang="zh-CN" sz="2000" baseline="30000" dirty="0" smtClean="0"/>
              <a:t>32  </a:t>
            </a:r>
            <a:r>
              <a:rPr lang="en-US" altLang="zh-CN" sz="2000" dirty="0" smtClean="0"/>
              <a:t>- 1</a:t>
            </a:r>
            <a:r>
              <a:rPr lang="en-US" altLang="zh-CN" sz="2000" dirty="0"/>
              <a:t>]</a:t>
            </a:r>
            <a:r>
              <a:rPr lang="zh-CN" altLang="en-US" sz="2000" dirty="0"/>
              <a:t>。</a:t>
            </a:r>
          </a:p>
        </p:txBody>
      </p:sp>
      <p:pic>
        <p:nvPicPr>
          <p:cNvPr id="2" name="图片 1"/>
          <p:cNvPicPr>
            <a:picLocks noChangeAspect="1"/>
          </p:cNvPicPr>
          <p:nvPr/>
        </p:nvPicPr>
        <p:blipFill>
          <a:blip r:embed="rId4" cstate="print"/>
          <a:stretch>
            <a:fillRect/>
          </a:stretch>
        </p:blipFill>
        <p:spPr>
          <a:xfrm>
            <a:off x="2667000" y="3124200"/>
            <a:ext cx="5428172" cy="3429351"/>
          </a:xfrm>
          <a:prstGeom prst="rect">
            <a:avLst/>
          </a:prstGeom>
        </p:spPr>
      </p:pic>
      <p:sp>
        <p:nvSpPr>
          <p:cNvPr id="7" name="矩形 6"/>
          <p:cNvSpPr/>
          <p:nvPr/>
        </p:nvSpPr>
        <p:spPr>
          <a:xfrm>
            <a:off x="762000" y="4343400"/>
            <a:ext cx="1737976" cy="293607"/>
          </a:xfrm>
          <a:prstGeom prst="rect">
            <a:avLst/>
          </a:prstGeom>
        </p:spPr>
        <p:txBody>
          <a:bodyPr wrap="none">
            <a:spAutoFit/>
          </a:bodyPr>
          <a:lstStyle/>
          <a:p>
            <a:pPr marL="0" marR="0" indent="0" algn="ctr">
              <a:lnSpc>
                <a:spcPts val="1500"/>
              </a:lnSpc>
              <a:spcBef>
                <a:spcPts val="1200"/>
              </a:spcBef>
              <a:spcAft>
                <a:spcPts val="1200"/>
              </a:spcAft>
            </a:pPr>
            <a:r>
              <a:rPr lang="zh-CN" altLang="en-US" sz="2000" kern="100" dirty="0" smtClean="0">
                <a:latin typeface="宋体" panose="02010600030101010101" pitchFamily="2" charset="-122"/>
                <a:cs typeface="Times New Roman" panose="02020603050405020304" pitchFamily="18" charset="0"/>
              </a:rPr>
              <a:t>一致性</a:t>
            </a:r>
            <a:r>
              <a:rPr lang="en-US" altLang="zh-CN" sz="2000" kern="100" dirty="0">
                <a:latin typeface="Times New Roman" panose="02020603050405020304" pitchFamily="18" charset="0"/>
              </a:rPr>
              <a:t>Hash</a:t>
            </a:r>
            <a:r>
              <a:rPr lang="zh-CN" altLang="en-US" sz="2000" kern="100" dirty="0">
                <a:latin typeface="宋体" panose="02010600030101010101" pitchFamily="2" charset="-122"/>
                <a:cs typeface="Times New Roman" panose="02020603050405020304" pitchFamily="18" charset="0"/>
              </a:rPr>
              <a:t>环</a:t>
            </a:r>
            <a:endParaRPr lang="zh-CN" altLang="en-US" sz="2000" kern="100" dirty="0">
              <a:latin typeface="Times New Roman" panose="02020603050405020304" pitchFamily="18" charset="0"/>
            </a:endParaRPr>
          </a:p>
        </p:txBody>
      </p:sp>
      <p:cxnSp>
        <p:nvCxnSpPr>
          <p:cNvPr id="11" name="直接箭头连接符 10"/>
          <p:cNvCxnSpPr>
            <a:stCxn id="7" idx="3"/>
          </p:cNvCxnSpPr>
          <p:nvPr/>
        </p:nvCxnSpPr>
        <p:spPr>
          <a:xfrm>
            <a:off x="2499976" y="4490204"/>
            <a:ext cx="1462424" cy="386596"/>
          </a:xfrm>
          <a:prstGeom prst="straightConnector1">
            <a:avLst/>
          </a:prstGeom>
          <a:ln w="15875">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9789364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21</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914400" y="1143000"/>
            <a:ext cx="7620000" cy="1631216"/>
          </a:xfrm>
          <a:prstGeom prst="rect">
            <a:avLst/>
          </a:prstGeom>
          <a:noFill/>
        </p:spPr>
        <p:txBody>
          <a:bodyPr wrap="square" rtlCol="0">
            <a:spAutoFit/>
          </a:bodyPr>
          <a:lstStyle/>
          <a:p>
            <a:r>
              <a:rPr lang="zh-CN" altLang="en-US" sz="2000" dirty="0" smtClean="0"/>
              <a:t>      如</a:t>
            </a:r>
            <a:r>
              <a:rPr lang="zh-CN" altLang="en-US" sz="2000" dirty="0"/>
              <a:t>果</a:t>
            </a:r>
            <a:r>
              <a:rPr lang="en-US" altLang="zh-CN" sz="2000" dirty="0" err="1"/>
              <a:t>memchached</a:t>
            </a:r>
            <a:r>
              <a:rPr lang="zh-CN" altLang="en-US" sz="2000" dirty="0"/>
              <a:t>服务器集群扩容，比如上例中增加了服务器节点</a:t>
            </a:r>
            <a:r>
              <a:rPr lang="en-US" altLang="zh-CN" sz="2000" dirty="0" smtClean="0"/>
              <a:t>Node4</a:t>
            </a:r>
            <a:r>
              <a:rPr lang="zh-CN" altLang="en-US" sz="2000" dirty="0" smtClean="0"/>
              <a:t>（第</a:t>
            </a:r>
            <a:r>
              <a:rPr lang="en-US" altLang="zh-CN" sz="2000" dirty="0" smtClean="0"/>
              <a:t>4</a:t>
            </a:r>
            <a:r>
              <a:rPr lang="zh-CN" altLang="en-US" sz="2000" dirty="0" smtClean="0"/>
              <a:t>台服务器），</a:t>
            </a:r>
            <a:r>
              <a:rPr lang="zh-CN" altLang="en-US" sz="2000" dirty="0"/>
              <a:t>它在一致性</a:t>
            </a:r>
            <a:r>
              <a:rPr lang="en-US" altLang="zh-CN" sz="2000" dirty="0"/>
              <a:t>Hash</a:t>
            </a:r>
            <a:r>
              <a:rPr lang="zh-CN" altLang="en-US" sz="2000" dirty="0"/>
              <a:t>环上的位置比如说落在</a:t>
            </a:r>
            <a:r>
              <a:rPr lang="en-US" altLang="zh-CN" sz="2000" dirty="0"/>
              <a:t>Node1</a:t>
            </a:r>
            <a:r>
              <a:rPr lang="zh-CN" altLang="en-US" sz="2000" dirty="0"/>
              <a:t>与</a:t>
            </a:r>
            <a:r>
              <a:rPr lang="en-US" altLang="zh-CN" sz="2000" dirty="0"/>
              <a:t>Node2</a:t>
            </a:r>
            <a:r>
              <a:rPr lang="zh-CN" altLang="en-US" sz="2000" dirty="0"/>
              <a:t>之间的左下角位置（如</a:t>
            </a:r>
            <a:r>
              <a:rPr lang="zh-CN" altLang="en-US" sz="2000" dirty="0" smtClean="0"/>
              <a:t>图所</a:t>
            </a:r>
            <a:r>
              <a:rPr lang="zh-CN" altLang="en-US" sz="2000" dirty="0"/>
              <a:t>示），这就影响到了原来映射到</a:t>
            </a:r>
            <a:r>
              <a:rPr lang="en-US" altLang="zh-CN" sz="2000" dirty="0"/>
              <a:t>Node2</a:t>
            </a:r>
            <a:r>
              <a:rPr lang="zh-CN" altLang="en-US" sz="2000" dirty="0"/>
              <a:t>的一个数据项（绿色箭头），现在就改成映射到</a:t>
            </a:r>
            <a:r>
              <a:rPr lang="en-US" altLang="zh-CN" sz="2000" dirty="0" smtClean="0"/>
              <a:t>Node4</a:t>
            </a:r>
            <a:r>
              <a:rPr lang="zh-CN" altLang="en-US" sz="2000" dirty="0" smtClean="0"/>
              <a:t>。</a:t>
            </a:r>
            <a:endParaRPr lang="zh-CN" altLang="en-US" sz="2000" dirty="0"/>
          </a:p>
        </p:txBody>
      </p:sp>
      <p:pic>
        <p:nvPicPr>
          <p:cNvPr id="4" name="图片 3"/>
          <p:cNvPicPr>
            <a:picLocks noChangeAspect="1"/>
          </p:cNvPicPr>
          <p:nvPr/>
        </p:nvPicPr>
        <p:blipFill>
          <a:blip r:embed="rId4" cstate="print"/>
          <a:stretch>
            <a:fillRect/>
          </a:stretch>
        </p:blipFill>
        <p:spPr>
          <a:xfrm>
            <a:off x="2133600" y="2895600"/>
            <a:ext cx="5311521" cy="3384418"/>
          </a:xfrm>
          <a:prstGeom prst="rect">
            <a:avLst/>
          </a:prstGeom>
        </p:spPr>
      </p:pic>
      <p:sp>
        <p:nvSpPr>
          <p:cNvPr id="5" name="矩形 4"/>
          <p:cNvSpPr/>
          <p:nvPr/>
        </p:nvSpPr>
        <p:spPr>
          <a:xfrm>
            <a:off x="3352800" y="6400800"/>
            <a:ext cx="2763898" cy="293607"/>
          </a:xfrm>
          <a:prstGeom prst="rect">
            <a:avLst/>
          </a:prstGeom>
        </p:spPr>
        <p:txBody>
          <a:bodyPr wrap="none">
            <a:spAutoFit/>
          </a:bodyPr>
          <a:lstStyle/>
          <a:p>
            <a:pPr marL="0" marR="0" indent="0" algn="ctr">
              <a:lnSpc>
                <a:spcPts val="1500"/>
              </a:lnSpc>
              <a:spcBef>
                <a:spcPts val="1200"/>
              </a:spcBef>
              <a:spcAft>
                <a:spcPts val="1200"/>
              </a:spcAft>
            </a:pPr>
            <a:r>
              <a:rPr lang="zh-CN" altLang="en-US" sz="2000" kern="100" dirty="0" smtClean="0">
                <a:latin typeface="宋体" panose="02010600030101010101" pitchFamily="2" charset="-122"/>
                <a:cs typeface="Times New Roman" panose="02020603050405020304" pitchFamily="18" charset="0"/>
              </a:rPr>
              <a:t>扩容</a:t>
            </a:r>
            <a:r>
              <a:rPr lang="zh-CN" altLang="en-US" sz="2000" kern="100" dirty="0">
                <a:latin typeface="宋体" panose="02010600030101010101" pitchFamily="2" charset="-122"/>
                <a:cs typeface="Times New Roman" panose="02020603050405020304" pitchFamily="18" charset="0"/>
              </a:rPr>
              <a:t>后的一致性</a:t>
            </a:r>
            <a:r>
              <a:rPr lang="en-US" altLang="zh-CN" sz="2000" kern="100" dirty="0">
                <a:latin typeface="Times New Roman" panose="02020603050405020304" pitchFamily="18" charset="0"/>
              </a:rPr>
              <a:t>Hash</a:t>
            </a:r>
            <a:r>
              <a:rPr lang="zh-CN" altLang="en-US" sz="2000" kern="100" dirty="0">
                <a:latin typeface="宋体" panose="02010600030101010101" pitchFamily="2" charset="-122"/>
                <a:cs typeface="Times New Roman" panose="02020603050405020304" pitchFamily="18" charset="0"/>
              </a:rPr>
              <a:t>环</a:t>
            </a:r>
            <a:endParaRPr lang="zh-CN" altLang="en-US" sz="2000" kern="100" dirty="0">
              <a:latin typeface="Times New Roman" panose="02020603050405020304" pitchFamily="18" charset="0"/>
            </a:endParaRPr>
          </a:p>
        </p:txBody>
      </p:sp>
    </p:spTree>
    <p:extLst>
      <p:ext uri="{BB962C8B-B14F-4D97-AF65-F5344CB8AC3E}">
        <p14:creationId xmlns:p14="http://schemas.microsoft.com/office/powerpoint/2010/main" xmlns="" val="295499974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22</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838200" y="1219200"/>
            <a:ext cx="7772400" cy="2985433"/>
          </a:xfrm>
          <a:prstGeom prst="rect">
            <a:avLst/>
          </a:prstGeom>
          <a:noFill/>
        </p:spPr>
        <p:txBody>
          <a:bodyPr wrap="square" rtlCol="0">
            <a:spAutoFit/>
          </a:bodyPr>
          <a:lstStyle/>
          <a:p>
            <a:r>
              <a:rPr lang="zh-CN" altLang="en-US" sz="2800" b="1" dirty="0" smtClean="0"/>
              <a:t>一致性哈希算法的优势</a:t>
            </a:r>
            <a:endParaRPr lang="en-US" altLang="zh-CN" sz="2800" b="1" dirty="0" smtClean="0"/>
          </a:p>
          <a:p>
            <a:pPr>
              <a:spcBef>
                <a:spcPts val="1200"/>
              </a:spcBef>
            </a:pPr>
            <a:r>
              <a:rPr lang="en-US" altLang="zh-CN" sz="2000" dirty="0" smtClean="0"/>
              <a:t>1</a:t>
            </a:r>
            <a:r>
              <a:rPr lang="zh-CN" altLang="zh-CN" sz="2000" dirty="0" smtClean="0"/>
              <a:t>）扩容时一致性</a:t>
            </a:r>
            <a:r>
              <a:rPr lang="en-US" altLang="zh-CN" sz="2000" dirty="0" smtClean="0"/>
              <a:t>Hash</a:t>
            </a:r>
            <a:r>
              <a:rPr lang="zh-CN" altLang="zh-CN" sz="2000" dirty="0" smtClean="0"/>
              <a:t>算法只影响</a:t>
            </a:r>
            <a:r>
              <a:rPr lang="en-US" altLang="zh-CN" sz="2000" dirty="0" smtClean="0"/>
              <a:t>Hash</a:t>
            </a:r>
            <a:r>
              <a:rPr lang="zh-CN" altLang="zh-CN" sz="2000" dirty="0" smtClean="0"/>
              <a:t>环上新加入</a:t>
            </a:r>
            <a:r>
              <a:rPr lang="zh-CN" altLang="en-US" sz="2000" dirty="0" smtClean="0"/>
              <a:t>服务器</a:t>
            </a:r>
            <a:r>
              <a:rPr lang="zh-CN" altLang="zh-CN" sz="2000" dirty="0" smtClean="0"/>
              <a:t>节点与顺时针方向它身后节点这个区间的数据项，也即是影响是局部的而非全局性的；</a:t>
            </a:r>
          </a:p>
          <a:p>
            <a:pPr>
              <a:spcBef>
                <a:spcPts val="1200"/>
              </a:spcBef>
            </a:pPr>
            <a:r>
              <a:rPr lang="en-US" altLang="zh-CN" sz="2000" dirty="0" smtClean="0"/>
              <a:t>2</a:t>
            </a:r>
            <a:r>
              <a:rPr lang="zh-CN" altLang="zh-CN" sz="2000" dirty="0" smtClean="0"/>
              <a:t>）随着节点数增加，环上服务器节点排列越来越密，上述受影响区间会变得越来越小，原有映射关系保持正确性的概率越来越大，这就意味着服务器规模扩大反而使得一致性</a:t>
            </a:r>
            <a:r>
              <a:rPr lang="en-US" altLang="zh-CN" sz="2000" dirty="0" smtClean="0"/>
              <a:t>Hash</a:t>
            </a:r>
            <a:r>
              <a:rPr lang="zh-CN" altLang="zh-CN" sz="2000" dirty="0" smtClean="0"/>
              <a:t>算法的结果倾向稳定，这是算法的优势。</a:t>
            </a:r>
            <a:endParaRPr lang="zh-CN" altLang="zh-CN" sz="2000" dirty="0"/>
          </a:p>
        </p:txBody>
      </p:sp>
      <p:pic>
        <p:nvPicPr>
          <p:cNvPr id="9" name="图片 8"/>
          <p:cNvPicPr>
            <a:picLocks noChangeAspect="1"/>
          </p:cNvPicPr>
          <p:nvPr/>
        </p:nvPicPr>
        <p:blipFill>
          <a:blip r:embed="rId4" cstate="print"/>
          <a:stretch>
            <a:fillRect/>
          </a:stretch>
        </p:blipFill>
        <p:spPr>
          <a:xfrm>
            <a:off x="3276600" y="4038600"/>
            <a:ext cx="4185603" cy="2667000"/>
          </a:xfrm>
          <a:prstGeom prst="rect">
            <a:avLst/>
          </a:prstGeom>
        </p:spPr>
      </p:pic>
    </p:spTree>
    <p:extLst>
      <p:ext uri="{BB962C8B-B14F-4D97-AF65-F5344CB8AC3E}">
        <p14:creationId xmlns:p14="http://schemas.microsoft.com/office/powerpoint/2010/main" xmlns="" val="29549997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23</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762000" y="1143000"/>
            <a:ext cx="7924800" cy="523220"/>
          </a:xfrm>
          <a:prstGeom prst="rect">
            <a:avLst/>
          </a:prstGeom>
          <a:noFill/>
          <a:ln w="9525">
            <a:noFill/>
            <a:miter lim="800000"/>
          </a:ln>
        </p:spPr>
        <p:txBody>
          <a:bodyPr>
            <a:spAutoFit/>
          </a:bodyPr>
          <a:lstStyle/>
          <a:p>
            <a:r>
              <a:rPr lang="zh-CN" altLang="en-US" sz="2800" b="1" dirty="0" smtClean="0">
                <a:solidFill>
                  <a:srgbClr val="0823A8"/>
                </a:solidFill>
                <a:latin typeface="Calibri" panose="020F0502020204030204" pitchFamily="34" charset="0"/>
              </a:rPr>
              <a:t>内存数据库技术</a:t>
            </a:r>
            <a:endParaRPr lang="zh-CN" altLang="en-US" sz="2800" b="1" dirty="0">
              <a:solidFill>
                <a:srgbClr val="0823A8"/>
              </a:solidFill>
              <a:latin typeface="Calibri" panose="020F0502020204030204" pitchFamily="34" charset="0"/>
            </a:endParaRPr>
          </a:p>
        </p:txBody>
      </p:sp>
      <p:sp>
        <p:nvSpPr>
          <p:cNvPr id="3" name="文本框 2"/>
          <p:cNvSpPr txBox="1"/>
          <p:nvPr/>
        </p:nvSpPr>
        <p:spPr>
          <a:xfrm>
            <a:off x="838200" y="1752600"/>
            <a:ext cx="7772400" cy="1077218"/>
          </a:xfrm>
          <a:prstGeom prst="rect">
            <a:avLst/>
          </a:prstGeom>
          <a:noFill/>
        </p:spPr>
        <p:txBody>
          <a:bodyPr wrap="square" rtlCol="0">
            <a:spAutoFit/>
          </a:bodyPr>
          <a:lstStyle/>
          <a:p>
            <a:r>
              <a:rPr lang="zh-CN" altLang="en-US" sz="2400" b="1" dirty="0" smtClean="0"/>
              <a:t>计算</a:t>
            </a:r>
            <a:r>
              <a:rPr lang="zh-CN" altLang="en-US" sz="2400" b="1" dirty="0"/>
              <a:t>架构</a:t>
            </a:r>
            <a:endParaRPr lang="zh-CN" altLang="en-US" sz="2400" dirty="0"/>
          </a:p>
          <a:p>
            <a:r>
              <a:rPr lang="zh-CN" altLang="en-US" sz="2000" dirty="0"/>
              <a:t> </a:t>
            </a:r>
            <a:r>
              <a:rPr lang="zh-CN" altLang="en-US" sz="2000" dirty="0" smtClean="0"/>
              <a:t>       一</a:t>
            </a:r>
            <a:r>
              <a:rPr lang="zh-CN" altLang="en-US" sz="2000" dirty="0"/>
              <a:t>个完整的数据库应用系统计算架构见</a:t>
            </a:r>
            <a:r>
              <a:rPr lang="zh-CN" altLang="en-US" sz="2000" dirty="0" smtClean="0"/>
              <a:t>图，</a:t>
            </a:r>
            <a:r>
              <a:rPr lang="zh-CN" altLang="en-US" sz="2000" dirty="0"/>
              <a:t>它包含应用层、高速缓存层、内存数据库层、磁盘数据库层（持久性存储）四个层次。</a:t>
            </a:r>
          </a:p>
        </p:txBody>
      </p:sp>
      <p:pic>
        <p:nvPicPr>
          <p:cNvPr id="2" name="图片 1"/>
          <p:cNvPicPr>
            <a:picLocks noChangeAspect="1"/>
          </p:cNvPicPr>
          <p:nvPr/>
        </p:nvPicPr>
        <p:blipFill>
          <a:blip r:embed="rId4" cstate="print"/>
          <a:stretch>
            <a:fillRect/>
          </a:stretch>
        </p:blipFill>
        <p:spPr>
          <a:xfrm>
            <a:off x="1905000" y="2895600"/>
            <a:ext cx="5822766" cy="3711034"/>
          </a:xfrm>
          <a:prstGeom prst="rect">
            <a:avLst/>
          </a:prstGeom>
        </p:spPr>
      </p:pic>
    </p:spTree>
    <p:extLst>
      <p:ext uri="{BB962C8B-B14F-4D97-AF65-F5344CB8AC3E}">
        <p14:creationId xmlns:p14="http://schemas.microsoft.com/office/powerpoint/2010/main" xmlns="" val="30483250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24</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762000" y="1219200"/>
            <a:ext cx="7924800" cy="2231380"/>
          </a:xfrm>
          <a:prstGeom prst="rect">
            <a:avLst/>
          </a:prstGeom>
          <a:noFill/>
        </p:spPr>
        <p:txBody>
          <a:bodyPr wrap="square" rtlCol="0">
            <a:spAutoFit/>
          </a:bodyPr>
          <a:lstStyle/>
          <a:p>
            <a:pPr>
              <a:buFont typeface="Wingdings" pitchFamily="2" charset="2"/>
              <a:buChar char="n"/>
            </a:pPr>
            <a:r>
              <a:rPr lang="zh-CN" altLang="en-US" sz="2400" b="1" dirty="0"/>
              <a:t> </a:t>
            </a:r>
            <a:r>
              <a:rPr lang="zh-CN" altLang="en-US" sz="2400" b="1" dirty="0" smtClean="0"/>
              <a:t> 全</a:t>
            </a:r>
            <a:r>
              <a:rPr lang="zh-CN" altLang="en-US" sz="2400" b="1" dirty="0"/>
              <a:t>内存架</a:t>
            </a:r>
            <a:r>
              <a:rPr lang="zh-CN" altLang="en-US" sz="2400" b="1" dirty="0" smtClean="0"/>
              <a:t>构</a:t>
            </a:r>
            <a:endParaRPr lang="en-US" altLang="zh-CN" sz="2400" b="1" dirty="0" smtClean="0"/>
          </a:p>
          <a:p>
            <a:pPr>
              <a:spcBef>
                <a:spcPts val="1200"/>
              </a:spcBef>
            </a:pPr>
            <a:r>
              <a:rPr lang="en-US" altLang="zh-CN" sz="2000" dirty="0"/>
              <a:t> </a:t>
            </a:r>
            <a:r>
              <a:rPr lang="en-US" altLang="zh-CN" sz="2000" dirty="0" smtClean="0"/>
              <a:t>    </a:t>
            </a:r>
            <a:r>
              <a:rPr lang="zh-CN" altLang="en-US" sz="2000" dirty="0" smtClean="0"/>
              <a:t>为了</a:t>
            </a:r>
            <a:r>
              <a:rPr lang="zh-CN" altLang="en-US" sz="2000" dirty="0"/>
              <a:t>提高数据访问速度，一种理想的模式是把全部数据存储在内存中，所有的数据计算和事务性操作均在内存中完成，如</a:t>
            </a:r>
            <a:r>
              <a:rPr lang="zh-CN" altLang="en-US" sz="2000" dirty="0" smtClean="0"/>
              <a:t>图所</a:t>
            </a:r>
            <a:r>
              <a:rPr lang="zh-CN" altLang="en-US" sz="2000" dirty="0"/>
              <a:t>示。但这种结构立即会带来如下问题：</a:t>
            </a:r>
          </a:p>
          <a:p>
            <a:pPr>
              <a:spcBef>
                <a:spcPts val="600"/>
              </a:spcBef>
              <a:buFont typeface="Wingdings" pitchFamily="2" charset="2"/>
              <a:buChar char="ü"/>
            </a:pPr>
            <a:r>
              <a:rPr lang="zh-CN" altLang="en-US" sz="2000" dirty="0"/>
              <a:t> </a:t>
            </a:r>
            <a:r>
              <a:rPr lang="zh-CN" altLang="en-US" sz="2000" dirty="0" smtClean="0"/>
              <a:t> 机器</a:t>
            </a:r>
            <a:r>
              <a:rPr lang="zh-CN" altLang="en-US" sz="2000" dirty="0"/>
              <a:t>主内存空间有限，难以一次性装载全部的数据库数据；</a:t>
            </a:r>
          </a:p>
          <a:p>
            <a:endParaRPr lang="zh-CN" altLang="en-US" sz="2000" dirty="0"/>
          </a:p>
        </p:txBody>
      </p:sp>
      <p:pic>
        <p:nvPicPr>
          <p:cNvPr id="4" name="图片 3"/>
          <p:cNvPicPr>
            <a:picLocks noChangeAspect="1"/>
          </p:cNvPicPr>
          <p:nvPr/>
        </p:nvPicPr>
        <p:blipFill>
          <a:blip r:embed="rId4" cstate="print"/>
          <a:stretch>
            <a:fillRect/>
          </a:stretch>
        </p:blipFill>
        <p:spPr>
          <a:xfrm>
            <a:off x="4419599" y="3200400"/>
            <a:ext cx="4048361" cy="3276600"/>
          </a:xfrm>
          <a:prstGeom prst="rect">
            <a:avLst/>
          </a:prstGeom>
        </p:spPr>
      </p:pic>
      <p:sp>
        <p:nvSpPr>
          <p:cNvPr id="7" name="文本框 6"/>
          <p:cNvSpPr txBox="1"/>
          <p:nvPr/>
        </p:nvSpPr>
        <p:spPr>
          <a:xfrm>
            <a:off x="762000" y="3048000"/>
            <a:ext cx="3657600" cy="2323713"/>
          </a:xfrm>
          <a:prstGeom prst="rect">
            <a:avLst/>
          </a:prstGeom>
          <a:noFill/>
        </p:spPr>
        <p:txBody>
          <a:bodyPr wrap="square" rtlCol="0">
            <a:spAutoFit/>
          </a:bodyPr>
          <a:lstStyle/>
          <a:p>
            <a:pPr>
              <a:buFont typeface="Wingdings" pitchFamily="2" charset="2"/>
              <a:buChar char="ü"/>
            </a:pPr>
            <a:r>
              <a:rPr lang="zh-CN" altLang="en-US" sz="2000" dirty="0"/>
              <a:t> </a:t>
            </a:r>
            <a:r>
              <a:rPr lang="zh-CN" altLang="en-US" sz="2000" dirty="0" smtClean="0"/>
              <a:t> 内存</a:t>
            </a:r>
            <a:r>
              <a:rPr lang="zh-CN" altLang="en-US" sz="2000" dirty="0"/>
              <a:t>并非持久化存储介质，一旦断电或系统重</a:t>
            </a:r>
            <a:r>
              <a:rPr lang="zh-CN" altLang="en-US" sz="2000" dirty="0" smtClean="0"/>
              <a:t>启，数据</a:t>
            </a:r>
            <a:r>
              <a:rPr lang="zh-CN" altLang="en-US" sz="2000" dirty="0"/>
              <a:t>就会丢失；</a:t>
            </a:r>
          </a:p>
          <a:p>
            <a:pPr>
              <a:spcBef>
                <a:spcPts val="600"/>
              </a:spcBef>
              <a:buFont typeface="Wingdings" pitchFamily="2" charset="2"/>
              <a:buChar char="ü"/>
            </a:pPr>
            <a:r>
              <a:rPr lang="zh-CN" altLang="en-US" sz="2000" dirty="0"/>
              <a:t> </a:t>
            </a:r>
            <a:r>
              <a:rPr lang="zh-CN" altLang="en-US" sz="2000" dirty="0" smtClean="0"/>
              <a:t> 系统</a:t>
            </a:r>
            <a:r>
              <a:rPr lang="zh-CN" altLang="en-US" sz="2000" dirty="0"/>
              <a:t>扩展性差，如果加入新的机器，无法立即对新机器的内存空间进行寻址，需要修改程序代码。</a:t>
            </a:r>
          </a:p>
        </p:txBody>
      </p:sp>
    </p:spTree>
    <p:extLst>
      <p:ext uri="{BB962C8B-B14F-4D97-AF65-F5344CB8AC3E}">
        <p14:creationId xmlns:p14="http://schemas.microsoft.com/office/powerpoint/2010/main" xmlns="" val="284169855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25</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609600" y="1219200"/>
            <a:ext cx="7772400" cy="1538883"/>
          </a:xfrm>
          <a:prstGeom prst="rect">
            <a:avLst/>
          </a:prstGeom>
          <a:noFill/>
        </p:spPr>
        <p:txBody>
          <a:bodyPr wrap="square" rtlCol="0">
            <a:spAutoFit/>
          </a:bodyPr>
          <a:lstStyle/>
          <a:p>
            <a:pPr>
              <a:buFont typeface="Wingdings" pitchFamily="2" charset="2"/>
              <a:buChar char="n"/>
            </a:pPr>
            <a:r>
              <a:rPr lang="zh-CN" altLang="en-US" sz="2400" b="1" dirty="0"/>
              <a:t> </a:t>
            </a:r>
            <a:r>
              <a:rPr lang="zh-CN" altLang="en-US" sz="2400" b="1" dirty="0" smtClean="0"/>
              <a:t> 读写</a:t>
            </a:r>
            <a:r>
              <a:rPr lang="zh-CN" altLang="en-US" sz="2400" b="1" dirty="0"/>
              <a:t>分离架构</a:t>
            </a:r>
          </a:p>
          <a:p>
            <a:pPr>
              <a:spcBef>
                <a:spcPts val="1200"/>
              </a:spcBef>
            </a:pPr>
            <a:r>
              <a:rPr lang="zh-CN" altLang="en-US" sz="2000" dirty="0"/>
              <a:t> </a:t>
            </a:r>
            <a:r>
              <a:rPr lang="zh-CN" altLang="en-US" sz="2000" dirty="0" smtClean="0"/>
              <a:t>    为了</a:t>
            </a:r>
            <a:r>
              <a:rPr lang="zh-CN" altLang="en-US" sz="2000" dirty="0"/>
              <a:t>克服全内存数据库无法提供及时的持久性存储的缺点，我们在系统中增加了磁盘存储，但为了提高数据访问速度，又在内存中另外实现了一套存储结构或内存数据库，如</a:t>
            </a:r>
            <a:r>
              <a:rPr lang="zh-CN" altLang="en-US" sz="2000" dirty="0" smtClean="0"/>
              <a:t>图所</a:t>
            </a:r>
            <a:r>
              <a:rPr lang="zh-CN" altLang="en-US" sz="2000" dirty="0"/>
              <a:t>示</a:t>
            </a:r>
            <a:r>
              <a:rPr lang="zh-CN" altLang="en-US" sz="2000" dirty="0" smtClean="0"/>
              <a:t>。</a:t>
            </a:r>
            <a:endParaRPr lang="zh-CN" altLang="en-US" sz="2000" dirty="0"/>
          </a:p>
        </p:txBody>
      </p:sp>
      <p:pic>
        <p:nvPicPr>
          <p:cNvPr id="2" name="图片 1"/>
          <p:cNvPicPr>
            <a:picLocks noChangeAspect="1"/>
          </p:cNvPicPr>
          <p:nvPr/>
        </p:nvPicPr>
        <p:blipFill>
          <a:blip r:embed="rId4" cstate="print"/>
          <a:stretch>
            <a:fillRect/>
          </a:stretch>
        </p:blipFill>
        <p:spPr>
          <a:xfrm>
            <a:off x="4648200" y="2819400"/>
            <a:ext cx="3886200" cy="3752486"/>
          </a:xfrm>
          <a:prstGeom prst="rect">
            <a:avLst/>
          </a:prstGeom>
        </p:spPr>
      </p:pic>
      <p:sp>
        <p:nvSpPr>
          <p:cNvPr id="9" name="文本框 8"/>
          <p:cNvSpPr txBox="1"/>
          <p:nvPr/>
        </p:nvSpPr>
        <p:spPr>
          <a:xfrm>
            <a:off x="609600" y="2743200"/>
            <a:ext cx="3810000" cy="3170099"/>
          </a:xfrm>
          <a:prstGeom prst="rect">
            <a:avLst/>
          </a:prstGeom>
          <a:noFill/>
        </p:spPr>
        <p:txBody>
          <a:bodyPr wrap="square" rtlCol="0">
            <a:spAutoFit/>
          </a:bodyPr>
          <a:lstStyle/>
          <a:p>
            <a:r>
              <a:rPr lang="zh-CN" altLang="en-US" sz="2000" dirty="0" smtClean="0"/>
              <a:t>     读数</a:t>
            </a:r>
            <a:r>
              <a:rPr lang="zh-CN" altLang="en-US" sz="2000" dirty="0"/>
              <a:t>据由内存数据库承担，内存中找不到才去访问磁盘数据库；写数据则是写入磁盘数据库，不影响内存数据库访问速度；内存数据库定期与磁盘数据库同步，从磁盘数据库导入新写入数据、或是把内存计算结果持久化到磁盘上），达到既能保证高速访问速度、又能持久化存储数据的目的。</a:t>
            </a:r>
          </a:p>
        </p:txBody>
      </p:sp>
    </p:spTree>
    <p:extLst>
      <p:ext uri="{BB962C8B-B14F-4D97-AF65-F5344CB8AC3E}">
        <p14:creationId xmlns:p14="http://schemas.microsoft.com/office/powerpoint/2010/main" xmlns="" val="364007106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26</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533400" y="1143000"/>
            <a:ext cx="8077200" cy="2462213"/>
          </a:xfrm>
          <a:prstGeom prst="rect">
            <a:avLst/>
          </a:prstGeom>
          <a:noFill/>
        </p:spPr>
        <p:txBody>
          <a:bodyPr wrap="square" rtlCol="0">
            <a:spAutoFit/>
          </a:bodyPr>
          <a:lstStyle/>
          <a:p>
            <a:pPr>
              <a:buFont typeface="Wingdings" pitchFamily="2" charset="2"/>
              <a:buChar char="n"/>
            </a:pPr>
            <a:r>
              <a:rPr lang="zh-CN" altLang="en-US" sz="2400" b="1" dirty="0"/>
              <a:t> </a:t>
            </a:r>
            <a:r>
              <a:rPr lang="zh-CN" altLang="en-US" sz="2400" b="1" dirty="0" smtClean="0"/>
              <a:t> 混合</a:t>
            </a:r>
            <a:r>
              <a:rPr lang="zh-CN" altLang="en-US" sz="2400" b="1" dirty="0"/>
              <a:t>分区架构（</a:t>
            </a:r>
            <a:r>
              <a:rPr lang="en-US" altLang="zh-CN" sz="2400" b="1" dirty="0"/>
              <a:t>Hybrid Shard</a:t>
            </a:r>
            <a:r>
              <a:rPr lang="zh-CN" altLang="en-US" sz="2400" b="1" dirty="0"/>
              <a:t>）</a:t>
            </a:r>
          </a:p>
          <a:p>
            <a:pPr>
              <a:spcBef>
                <a:spcPts val="1200"/>
              </a:spcBef>
            </a:pPr>
            <a:r>
              <a:rPr lang="zh-CN" altLang="en-US" sz="2000" dirty="0" smtClean="0"/>
              <a:t>     即使</a:t>
            </a:r>
            <a:r>
              <a:rPr lang="zh-CN" altLang="en-US" sz="2000" dirty="0"/>
              <a:t>采用可扩容的集群架构仍需解决内存数据持久化问题，因此在集群分区方中采用混合模式（</a:t>
            </a:r>
            <a:r>
              <a:rPr lang="en-US" altLang="zh-CN" sz="2000" dirty="0"/>
              <a:t>Hybrid Shard</a:t>
            </a:r>
            <a:r>
              <a:rPr lang="zh-CN" altLang="en-US" sz="2000" dirty="0"/>
              <a:t>），即每个分区由一个内存数据库节点和一个</a:t>
            </a:r>
            <a:r>
              <a:rPr lang="en-US" altLang="zh-CN" sz="2000" dirty="0"/>
              <a:t>MySQL</a:t>
            </a:r>
            <a:r>
              <a:rPr lang="zh-CN" altLang="en-US" sz="2000" dirty="0"/>
              <a:t>节点共同组成。原来一个</a:t>
            </a:r>
            <a:r>
              <a:rPr lang="en-US" altLang="zh-CN" sz="2000" dirty="0"/>
              <a:t>MySQL</a:t>
            </a:r>
            <a:r>
              <a:rPr lang="zh-CN" altLang="en-US" sz="2000" dirty="0"/>
              <a:t>节点承担的一个水平分区现在变成 </a:t>
            </a:r>
            <a:r>
              <a:rPr lang="zh-CN" altLang="en-US" sz="2000" dirty="0" smtClean="0"/>
              <a:t>    </a:t>
            </a:r>
            <a:r>
              <a:rPr lang="en-US" altLang="zh-CN" sz="2000" dirty="0" smtClean="0"/>
              <a:t>H-Shard </a:t>
            </a:r>
            <a:r>
              <a:rPr lang="en-US" altLang="zh-CN" sz="2000" dirty="0"/>
              <a:t>= MMDB + MySQL. </a:t>
            </a:r>
          </a:p>
          <a:p>
            <a:r>
              <a:rPr lang="en-US" altLang="zh-CN" sz="2000" dirty="0" smtClean="0"/>
              <a:t>        </a:t>
            </a:r>
            <a:r>
              <a:rPr lang="zh-CN" altLang="en-US" sz="2000" dirty="0" smtClean="0"/>
              <a:t>这</a:t>
            </a:r>
            <a:r>
              <a:rPr lang="zh-CN" altLang="en-US" sz="2000" dirty="0"/>
              <a:t>种混合分区数据库架构将形成水平方向的多分区、垂直方向的二级数据库（</a:t>
            </a:r>
            <a:r>
              <a:rPr lang="en-US" altLang="zh-CN" sz="2000" dirty="0"/>
              <a:t>2-Level DB</a:t>
            </a:r>
            <a:r>
              <a:rPr lang="zh-CN" altLang="en-US" sz="2000" dirty="0"/>
              <a:t>），如</a:t>
            </a:r>
            <a:r>
              <a:rPr lang="zh-CN" altLang="en-US" sz="2000" dirty="0" smtClean="0"/>
              <a:t>图所</a:t>
            </a:r>
            <a:r>
              <a:rPr lang="zh-CN" altLang="en-US" sz="2000" dirty="0"/>
              <a:t>示。</a:t>
            </a:r>
          </a:p>
        </p:txBody>
      </p:sp>
      <p:pic>
        <p:nvPicPr>
          <p:cNvPr id="4" name="图片 3"/>
          <p:cNvPicPr>
            <a:picLocks noChangeAspect="1"/>
          </p:cNvPicPr>
          <p:nvPr/>
        </p:nvPicPr>
        <p:blipFill>
          <a:blip r:embed="rId4" cstate="print"/>
          <a:stretch>
            <a:fillRect/>
          </a:stretch>
        </p:blipFill>
        <p:spPr>
          <a:xfrm>
            <a:off x="1905000" y="3581400"/>
            <a:ext cx="5562600" cy="3053976"/>
          </a:xfrm>
          <a:prstGeom prst="rect">
            <a:avLst/>
          </a:prstGeom>
        </p:spPr>
      </p:pic>
    </p:spTree>
    <p:extLst>
      <p:ext uri="{BB962C8B-B14F-4D97-AF65-F5344CB8AC3E}">
        <p14:creationId xmlns:p14="http://schemas.microsoft.com/office/powerpoint/2010/main" xmlns="" val="340796185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27</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762000" y="1143000"/>
            <a:ext cx="7924800" cy="523220"/>
          </a:xfrm>
          <a:prstGeom prst="rect">
            <a:avLst/>
          </a:prstGeom>
          <a:noFill/>
          <a:ln w="9525">
            <a:noFill/>
            <a:miter lim="800000"/>
          </a:ln>
        </p:spPr>
        <p:txBody>
          <a:bodyPr>
            <a:spAutoFit/>
          </a:bodyPr>
          <a:lstStyle/>
          <a:p>
            <a:r>
              <a:rPr lang="zh-CN" altLang="en-US" sz="2800" b="1" dirty="0" smtClean="0">
                <a:latin typeface="Calibri" panose="020F0502020204030204" pitchFamily="34" charset="0"/>
              </a:rPr>
              <a:t>内存数据库产品</a:t>
            </a:r>
            <a:endParaRPr lang="zh-CN" altLang="en-US" sz="2800" b="1" dirty="0">
              <a:latin typeface="Calibri" panose="020F0502020204030204" pitchFamily="34" charset="0"/>
            </a:endParaRPr>
          </a:p>
        </p:txBody>
      </p:sp>
      <p:sp>
        <p:nvSpPr>
          <p:cNvPr id="3" name="文本框 2"/>
          <p:cNvSpPr txBox="1"/>
          <p:nvPr/>
        </p:nvSpPr>
        <p:spPr>
          <a:xfrm>
            <a:off x="762000" y="1676400"/>
            <a:ext cx="7772400" cy="1015663"/>
          </a:xfrm>
          <a:prstGeom prst="rect">
            <a:avLst/>
          </a:prstGeom>
          <a:noFill/>
        </p:spPr>
        <p:txBody>
          <a:bodyPr wrap="square" rtlCol="0">
            <a:spAutoFit/>
          </a:bodyPr>
          <a:lstStyle/>
          <a:p>
            <a:r>
              <a:rPr lang="zh-CN" altLang="en-US" sz="2000" dirty="0"/>
              <a:t> </a:t>
            </a:r>
            <a:r>
              <a:rPr lang="zh-CN" altLang="en-US" sz="2000" dirty="0" smtClean="0"/>
              <a:t>     德国</a:t>
            </a:r>
            <a:r>
              <a:rPr lang="en-US" altLang="zh-CN" sz="2000" dirty="0"/>
              <a:t>SAP</a:t>
            </a:r>
            <a:r>
              <a:rPr lang="zh-CN" altLang="en-US" sz="2000" dirty="0"/>
              <a:t>公司的</a:t>
            </a:r>
            <a:r>
              <a:rPr lang="en-US" altLang="zh-CN" sz="2000" dirty="0"/>
              <a:t>HANA</a:t>
            </a:r>
            <a:r>
              <a:rPr lang="zh-CN" altLang="en-US" sz="2000" dirty="0"/>
              <a:t>（</a:t>
            </a:r>
            <a:r>
              <a:rPr lang="en-US" altLang="zh-CN" sz="2000" dirty="0"/>
              <a:t>High-performance Analytic Appliance</a:t>
            </a:r>
            <a:r>
              <a:rPr lang="zh-CN" altLang="en-US" sz="2000" dirty="0"/>
              <a:t>）是一个软硬件结合支持内存计算模式的高性能计算分析平台。</a:t>
            </a:r>
            <a:r>
              <a:rPr lang="en-US" altLang="zh-CN" sz="2000" dirty="0"/>
              <a:t>HANA</a:t>
            </a:r>
            <a:r>
              <a:rPr lang="zh-CN" altLang="en-US" sz="2000" dirty="0"/>
              <a:t>的分层计算模式如</a:t>
            </a:r>
            <a:r>
              <a:rPr lang="zh-CN" altLang="en-US" sz="2000" dirty="0" smtClean="0"/>
              <a:t>图所示。</a:t>
            </a:r>
            <a:endParaRPr lang="zh-CN" altLang="en-US" sz="2000" dirty="0"/>
          </a:p>
        </p:txBody>
      </p:sp>
      <p:pic>
        <p:nvPicPr>
          <p:cNvPr id="2" name="图片 1"/>
          <p:cNvPicPr>
            <a:picLocks noChangeAspect="1"/>
          </p:cNvPicPr>
          <p:nvPr/>
        </p:nvPicPr>
        <p:blipFill>
          <a:blip r:embed="rId4" cstate="print"/>
          <a:stretch>
            <a:fillRect/>
          </a:stretch>
        </p:blipFill>
        <p:spPr>
          <a:xfrm>
            <a:off x="1752600" y="2743200"/>
            <a:ext cx="5410200" cy="3574161"/>
          </a:xfrm>
          <a:prstGeom prst="rect">
            <a:avLst/>
          </a:prstGeom>
        </p:spPr>
      </p:pic>
      <p:sp>
        <p:nvSpPr>
          <p:cNvPr id="5" name="矩形 4"/>
          <p:cNvSpPr/>
          <p:nvPr/>
        </p:nvSpPr>
        <p:spPr>
          <a:xfrm>
            <a:off x="3200400" y="6324600"/>
            <a:ext cx="2441694" cy="369332"/>
          </a:xfrm>
          <a:prstGeom prst="rect">
            <a:avLst/>
          </a:prstGeom>
        </p:spPr>
        <p:txBody>
          <a:bodyPr wrap="none">
            <a:spAutoFit/>
          </a:bodyPr>
          <a:lstStyle/>
          <a:p>
            <a:r>
              <a:rPr lang="en-US" altLang="zh-CN" dirty="0" smtClean="0"/>
              <a:t>HANA</a:t>
            </a:r>
            <a:r>
              <a:rPr lang="zh-CN" altLang="en-US" dirty="0"/>
              <a:t>的分层计算模式</a:t>
            </a:r>
          </a:p>
        </p:txBody>
      </p:sp>
    </p:spTree>
    <p:extLst>
      <p:ext uri="{BB962C8B-B14F-4D97-AF65-F5344CB8AC3E}">
        <p14:creationId xmlns:p14="http://schemas.microsoft.com/office/powerpoint/2010/main" xmlns="" val="17327252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28</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740434" y="1068288"/>
            <a:ext cx="7924800" cy="523220"/>
          </a:xfrm>
          <a:prstGeom prst="rect">
            <a:avLst/>
          </a:prstGeom>
          <a:noFill/>
          <a:ln w="9525">
            <a:noFill/>
            <a:miter lim="800000"/>
          </a:ln>
        </p:spPr>
        <p:txBody>
          <a:bodyPr>
            <a:spAutoFit/>
          </a:bodyPr>
          <a:lstStyle/>
          <a:p>
            <a:r>
              <a:rPr lang="en-US" altLang="zh-CN" sz="2800" b="1" dirty="0" smtClean="0">
                <a:latin typeface="Calibri" panose="020F0502020204030204" pitchFamily="34" charset="0"/>
              </a:rPr>
              <a:t>HANA</a:t>
            </a:r>
            <a:r>
              <a:rPr lang="zh-CN" altLang="en-US" sz="2800" b="1" dirty="0" smtClean="0">
                <a:latin typeface="Calibri" panose="020F0502020204030204" pitchFamily="34" charset="0"/>
              </a:rPr>
              <a:t>内存数据库</a:t>
            </a:r>
            <a:endParaRPr lang="zh-CN" altLang="en-US" sz="2800" b="1" dirty="0">
              <a:latin typeface="Calibri" panose="020F0502020204030204" pitchFamily="34" charset="0"/>
            </a:endParaRPr>
          </a:p>
        </p:txBody>
      </p:sp>
      <p:sp>
        <p:nvSpPr>
          <p:cNvPr id="3" name="文本框 2"/>
          <p:cNvSpPr txBox="1"/>
          <p:nvPr/>
        </p:nvSpPr>
        <p:spPr>
          <a:xfrm>
            <a:off x="737559" y="1631225"/>
            <a:ext cx="7772400" cy="1015663"/>
          </a:xfrm>
          <a:prstGeom prst="rect">
            <a:avLst/>
          </a:prstGeom>
          <a:noFill/>
        </p:spPr>
        <p:txBody>
          <a:bodyPr wrap="square" rtlCol="0">
            <a:spAutoFit/>
          </a:bodyPr>
          <a:lstStyle/>
          <a:p>
            <a:r>
              <a:rPr lang="zh-CN" altLang="en-US" sz="2000" dirty="0" smtClean="0"/>
              <a:t>      对</a:t>
            </a:r>
            <a:r>
              <a:rPr lang="zh-CN" altLang="en-US" sz="2000" dirty="0"/>
              <a:t>应于上述分层计算模式，</a:t>
            </a:r>
            <a:r>
              <a:rPr lang="en-US" altLang="zh-CN" sz="2000" dirty="0"/>
              <a:t>HANA</a:t>
            </a:r>
            <a:r>
              <a:rPr lang="zh-CN" altLang="en-US" sz="2000" dirty="0"/>
              <a:t>设计了</a:t>
            </a:r>
            <a:r>
              <a:rPr lang="zh-CN" altLang="en-US" sz="2000" dirty="0" smtClean="0"/>
              <a:t>图所</a:t>
            </a:r>
            <a:r>
              <a:rPr lang="zh-CN" altLang="en-US" sz="2000" dirty="0"/>
              <a:t>示的计算架构。可以看出，图中</a:t>
            </a:r>
            <a:r>
              <a:rPr lang="en-US" altLang="zh-CN" sz="2000" dirty="0"/>
              <a:t>SAP HANA Database</a:t>
            </a:r>
            <a:r>
              <a:rPr lang="zh-CN" altLang="en-US" sz="2000" dirty="0"/>
              <a:t>子系统主要提供数据存储、预处理、计算分析</a:t>
            </a:r>
            <a:r>
              <a:rPr lang="zh-CN" altLang="en-US" sz="2000" dirty="0" smtClean="0"/>
              <a:t>、支持</a:t>
            </a:r>
            <a:endParaRPr lang="zh-CN" altLang="en-US" sz="2000" dirty="0"/>
          </a:p>
        </p:txBody>
      </p:sp>
      <p:sp>
        <p:nvSpPr>
          <p:cNvPr id="5" name="矩形 4"/>
          <p:cNvSpPr/>
          <p:nvPr/>
        </p:nvSpPr>
        <p:spPr>
          <a:xfrm>
            <a:off x="4724400" y="6248400"/>
            <a:ext cx="2505814" cy="369332"/>
          </a:xfrm>
          <a:prstGeom prst="rect">
            <a:avLst/>
          </a:prstGeom>
        </p:spPr>
        <p:txBody>
          <a:bodyPr wrap="none">
            <a:spAutoFit/>
          </a:bodyPr>
          <a:lstStyle/>
          <a:p>
            <a:r>
              <a:rPr lang="en-US" altLang="zh-CN" dirty="0" smtClean="0"/>
              <a:t> </a:t>
            </a:r>
            <a:r>
              <a:rPr lang="en-US" altLang="zh-CN" dirty="0"/>
              <a:t>HANA</a:t>
            </a:r>
            <a:r>
              <a:rPr lang="zh-CN" altLang="en-US" dirty="0"/>
              <a:t>的分层计算模式</a:t>
            </a:r>
          </a:p>
        </p:txBody>
      </p:sp>
      <p:pic>
        <p:nvPicPr>
          <p:cNvPr id="4" name="图片 3"/>
          <p:cNvPicPr>
            <a:picLocks noChangeAspect="1"/>
          </p:cNvPicPr>
          <p:nvPr/>
        </p:nvPicPr>
        <p:blipFill>
          <a:blip r:embed="rId4" cstate="print"/>
          <a:stretch>
            <a:fillRect/>
          </a:stretch>
        </p:blipFill>
        <p:spPr>
          <a:xfrm>
            <a:off x="3276600" y="2438400"/>
            <a:ext cx="5563729" cy="3770292"/>
          </a:xfrm>
          <a:prstGeom prst="rect">
            <a:avLst/>
          </a:prstGeom>
        </p:spPr>
      </p:pic>
      <p:sp>
        <p:nvSpPr>
          <p:cNvPr id="7" name="文本框 6"/>
          <p:cNvSpPr txBox="1"/>
          <p:nvPr/>
        </p:nvSpPr>
        <p:spPr>
          <a:xfrm>
            <a:off x="762000" y="2590800"/>
            <a:ext cx="2310441" cy="3785652"/>
          </a:xfrm>
          <a:prstGeom prst="rect">
            <a:avLst/>
          </a:prstGeom>
          <a:noFill/>
        </p:spPr>
        <p:txBody>
          <a:bodyPr wrap="square" rtlCol="0">
            <a:spAutoFit/>
          </a:bodyPr>
          <a:lstStyle/>
          <a:p>
            <a:r>
              <a:rPr lang="zh-CN" altLang="en-US" sz="2000" dirty="0" smtClean="0"/>
              <a:t>行</a:t>
            </a:r>
            <a:r>
              <a:rPr lang="zh-CN" altLang="en-US" sz="2000" dirty="0"/>
              <a:t>存储（</a:t>
            </a:r>
            <a:r>
              <a:rPr lang="en-US" altLang="zh-CN" sz="2000" dirty="0"/>
              <a:t>Row Store</a:t>
            </a:r>
            <a:r>
              <a:rPr lang="zh-CN" altLang="en-US" sz="2000" dirty="0"/>
              <a:t>）和列存储（</a:t>
            </a:r>
            <a:r>
              <a:rPr lang="en-US" altLang="zh-CN" sz="2000" dirty="0"/>
              <a:t>Column Store</a:t>
            </a:r>
            <a:r>
              <a:rPr lang="zh-CN" altLang="en-US" sz="2000" dirty="0"/>
              <a:t>）两种结果、事务处理、数据访问、持久化存储等功能和服务。除了数据持久化存储（</a:t>
            </a:r>
            <a:r>
              <a:rPr lang="en-US" altLang="zh-CN" sz="2000" dirty="0"/>
              <a:t>Persistent Storage</a:t>
            </a:r>
            <a:r>
              <a:rPr lang="zh-CN" altLang="en-US" sz="2000" dirty="0"/>
              <a:t>）这一功能，其他功能和操作都在内存中完成。</a:t>
            </a:r>
          </a:p>
        </p:txBody>
      </p:sp>
    </p:spTree>
    <p:extLst>
      <p:ext uri="{BB962C8B-B14F-4D97-AF65-F5344CB8AC3E}">
        <p14:creationId xmlns:p14="http://schemas.microsoft.com/office/powerpoint/2010/main" xmlns="" val="23211128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29</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740434" y="1068288"/>
            <a:ext cx="7924800" cy="584775"/>
          </a:xfrm>
          <a:prstGeom prst="rect">
            <a:avLst/>
          </a:prstGeom>
          <a:noFill/>
          <a:ln w="9525">
            <a:noFill/>
            <a:miter lim="800000"/>
          </a:ln>
        </p:spPr>
        <p:txBody>
          <a:bodyPr>
            <a:spAutoFit/>
          </a:bodyPr>
          <a:lstStyle/>
          <a:p>
            <a:r>
              <a:rPr lang="en-US" altLang="zh-CN" sz="3200" b="1" dirty="0" smtClean="0">
                <a:solidFill>
                  <a:srgbClr val="0823A8"/>
                </a:solidFill>
                <a:latin typeface="Calibri" panose="020F0502020204030204" pitchFamily="34" charset="0"/>
              </a:rPr>
              <a:t>2.  </a:t>
            </a:r>
            <a:r>
              <a:rPr lang="en-US" altLang="zh-CN" sz="3200" b="1" dirty="0" err="1" smtClean="0">
                <a:solidFill>
                  <a:srgbClr val="0823A8"/>
                </a:solidFill>
                <a:latin typeface="Calibri" panose="020F0502020204030204" pitchFamily="34" charset="0"/>
              </a:rPr>
              <a:t>MemCloud</a:t>
            </a:r>
            <a:r>
              <a:rPr lang="zh-CN" altLang="en-US" sz="3200" b="1" dirty="0" smtClean="0">
                <a:solidFill>
                  <a:srgbClr val="0823A8"/>
                </a:solidFill>
                <a:latin typeface="Calibri" panose="020F0502020204030204" pitchFamily="34" charset="0"/>
              </a:rPr>
              <a:t>计算架构</a:t>
            </a:r>
            <a:endParaRPr lang="zh-CN" altLang="en-US" sz="3200" b="1" dirty="0">
              <a:solidFill>
                <a:srgbClr val="0823A8"/>
              </a:solidFill>
              <a:latin typeface="Calibri" panose="020F0502020204030204" pitchFamily="34" charset="0"/>
            </a:endParaRPr>
          </a:p>
        </p:txBody>
      </p:sp>
      <p:sp>
        <p:nvSpPr>
          <p:cNvPr id="3" name="文本框 2"/>
          <p:cNvSpPr txBox="1"/>
          <p:nvPr/>
        </p:nvSpPr>
        <p:spPr>
          <a:xfrm>
            <a:off x="762001" y="1752600"/>
            <a:ext cx="7620000" cy="1769715"/>
          </a:xfrm>
          <a:prstGeom prst="rect">
            <a:avLst/>
          </a:prstGeom>
          <a:noFill/>
        </p:spPr>
        <p:txBody>
          <a:bodyPr wrap="square" rtlCol="0">
            <a:spAutoFit/>
          </a:bodyPr>
          <a:lstStyle/>
          <a:p>
            <a:r>
              <a:rPr lang="zh-CN" altLang="en-US" sz="2400" b="1" dirty="0" smtClean="0"/>
              <a:t>系统架构</a:t>
            </a:r>
            <a:endParaRPr lang="zh-CN" altLang="en-US" sz="2400" dirty="0"/>
          </a:p>
          <a:p>
            <a:pPr>
              <a:spcBef>
                <a:spcPts val="600"/>
              </a:spcBef>
            </a:pPr>
            <a:r>
              <a:rPr lang="zh-CN" altLang="en-US" dirty="0"/>
              <a:t> </a:t>
            </a:r>
            <a:r>
              <a:rPr lang="zh-CN" altLang="en-US" dirty="0" smtClean="0"/>
              <a:t>       </a:t>
            </a:r>
            <a:r>
              <a:rPr lang="zh-CN" altLang="en-US" sz="2000" dirty="0" smtClean="0"/>
              <a:t>每个</a:t>
            </a:r>
            <a:r>
              <a:rPr lang="en-US" altLang="zh-CN" sz="2000" dirty="0" err="1"/>
              <a:t>RAMCloud</a:t>
            </a:r>
            <a:r>
              <a:rPr lang="en-US" altLang="zh-CN" sz="2000" dirty="0"/>
              <a:t> </a:t>
            </a:r>
            <a:r>
              <a:rPr lang="zh-CN" altLang="en-US" sz="2000" dirty="0"/>
              <a:t>节点的计算架构如</a:t>
            </a:r>
            <a:r>
              <a:rPr lang="zh-CN" altLang="en-US" sz="2000" dirty="0" smtClean="0"/>
              <a:t>图所</a:t>
            </a:r>
            <a:r>
              <a:rPr lang="zh-CN" altLang="en-US" sz="2000" dirty="0"/>
              <a:t>示，它包含</a:t>
            </a:r>
            <a:r>
              <a:rPr lang="en-US" altLang="zh-CN" sz="2000" dirty="0"/>
              <a:t>Master</a:t>
            </a:r>
            <a:r>
              <a:rPr lang="zh-CN" altLang="en-US" sz="2000" dirty="0" smtClean="0"/>
              <a:t>和</a:t>
            </a:r>
            <a:r>
              <a:rPr lang="en-US" altLang="zh-CN" sz="2000" dirty="0" smtClean="0"/>
              <a:t>Backup</a:t>
            </a:r>
            <a:r>
              <a:rPr lang="zh-CN" altLang="en-US" sz="2000" dirty="0" smtClean="0"/>
              <a:t>两</a:t>
            </a:r>
            <a:r>
              <a:rPr lang="zh-CN" altLang="en-US" sz="2000" dirty="0"/>
              <a:t>个模块</a:t>
            </a:r>
            <a:r>
              <a:rPr lang="zh-CN" altLang="en-US" sz="2000" dirty="0" smtClean="0"/>
              <a:t>：</a:t>
            </a:r>
            <a:r>
              <a:rPr lang="en-US" altLang="zh-CN" sz="2000" dirty="0" smtClean="0">
                <a:solidFill>
                  <a:srgbClr val="FF0000"/>
                </a:solidFill>
              </a:rPr>
              <a:t>Master</a:t>
            </a:r>
            <a:r>
              <a:rPr lang="zh-CN" altLang="en-US" sz="2000" dirty="0">
                <a:solidFill>
                  <a:srgbClr val="FF0000"/>
                </a:solidFill>
              </a:rPr>
              <a:t>模块管理节点</a:t>
            </a:r>
            <a:r>
              <a:rPr lang="zh-CN" altLang="en-US" sz="2000" dirty="0" smtClean="0">
                <a:solidFill>
                  <a:srgbClr val="FF0000"/>
                </a:solidFill>
              </a:rPr>
              <a:t>主内存</a:t>
            </a:r>
            <a:r>
              <a:rPr lang="zh-CN" altLang="en-US" sz="2000" dirty="0" smtClean="0"/>
              <a:t>并</a:t>
            </a:r>
            <a:r>
              <a:rPr lang="zh-CN" altLang="en-US" sz="2000" dirty="0"/>
              <a:t>负责处理客户端程序的读写数据要求</a:t>
            </a:r>
            <a:r>
              <a:rPr lang="zh-CN" altLang="en-US" sz="2000" dirty="0" smtClean="0"/>
              <a:t>；</a:t>
            </a:r>
            <a:r>
              <a:rPr lang="en-US" altLang="zh-CN" sz="2000" dirty="0" smtClean="0">
                <a:solidFill>
                  <a:srgbClr val="FF0000"/>
                </a:solidFill>
              </a:rPr>
              <a:t>Backup</a:t>
            </a:r>
            <a:r>
              <a:rPr lang="zh-CN" altLang="en-US" sz="2000" dirty="0">
                <a:solidFill>
                  <a:srgbClr val="FF0000"/>
                </a:solidFill>
              </a:rPr>
              <a:t>模块负责管理节点本地磁盘和闪存</a:t>
            </a:r>
            <a:r>
              <a:rPr lang="zh-CN" altLang="en-US" sz="2000" dirty="0"/>
              <a:t>，以及存储在磁盘上的其他节点数据文件的副本。</a:t>
            </a:r>
          </a:p>
        </p:txBody>
      </p:sp>
      <p:pic>
        <p:nvPicPr>
          <p:cNvPr id="2" name="图片 1"/>
          <p:cNvPicPr>
            <a:picLocks noChangeAspect="1"/>
          </p:cNvPicPr>
          <p:nvPr/>
        </p:nvPicPr>
        <p:blipFill>
          <a:blip r:embed="rId4" cstate="print"/>
          <a:stretch>
            <a:fillRect/>
          </a:stretch>
        </p:blipFill>
        <p:spPr>
          <a:xfrm>
            <a:off x="2286000" y="3657600"/>
            <a:ext cx="5866714" cy="3055581"/>
          </a:xfrm>
          <a:prstGeom prst="rect">
            <a:avLst/>
          </a:prstGeom>
        </p:spPr>
      </p:pic>
    </p:spTree>
    <p:extLst>
      <p:ext uri="{BB962C8B-B14F-4D97-AF65-F5344CB8AC3E}">
        <p14:creationId xmlns:p14="http://schemas.microsoft.com/office/powerpoint/2010/main" xmlns="" val="17839063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609600" y="1600200"/>
            <a:ext cx="7924800" cy="584775"/>
          </a:xfrm>
          <a:prstGeom prst="rect">
            <a:avLst/>
          </a:prstGeom>
          <a:noFill/>
          <a:ln w="9525">
            <a:noFill/>
            <a:miter lim="800000"/>
          </a:ln>
        </p:spPr>
        <p:txBody>
          <a:bodyPr>
            <a:spAutoFit/>
          </a:bodyPr>
          <a:lstStyle/>
          <a:p>
            <a:r>
              <a:rPr lang="zh-CN" altLang="en-US" sz="3200" b="1" dirty="0" smtClean="0">
                <a:solidFill>
                  <a:srgbClr val="0823A8"/>
                </a:solidFill>
                <a:latin typeface="Calibri" panose="020F0502020204030204" pitchFamily="34" charset="0"/>
              </a:rPr>
              <a:t>存储结构访问速度比较</a:t>
            </a:r>
            <a:endParaRPr lang="zh-CN" altLang="en-US" sz="3200" b="1" dirty="0">
              <a:solidFill>
                <a:srgbClr val="0823A8"/>
              </a:solidFill>
              <a:latin typeface="Calibri" panose="020F0502020204030204" pitchFamily="34" charset="0"/>
            </a:endParaRPr>
          </a:p>
        </p:txBody>
      </p:sp>
      <p:pic>
        <p:nvPicPr>
          <p:cNvPr id="8" name="图片 7" descr="C:\Users\朱迅\Desktop\图16-2.png图16-2"/>
          <p:cNvPicPr/>
          <p:nvPr/>
        </p:nvPicPr>
        <p:blipFill>
          <a:blip r:embed="rId4" cstate="print"/>
          <a:srcRect/>
          <a:stretch>
            <a:fillRect/>
          </a:stretch>
        </p:blipFill>
        <p:spPr>
          <a:xfrm>
            <a:off x="228600" y="2895600"/>
            <a:ext cx="5029200" cy="3124200"/>
          </a:xfrm>
          <a:prstGeom prst="rect">
            <a:avLst/>
          </a:prstGeom>
          <a:noFill/>
        </p:spPr>
      </p:pic>
      <p:graphicFrame>
        <p:nvGraphicFramePr>
          <p:cNvPr id="10" name="表格 9"/>
          <p:cNvGraphicFramePr>
            <a:graphicFrameLocks noGrp="1"/>
          </p:cNvGraphicFramePr>
          <p:nvPr/>
        </p:nvGraphicFramePr>
        <p:xfrm>
          <a:off x="5410200" y="3276600"/>
          <a:ext cx="3543300" cy="2209799"/>
        </p:xfrm>
        <a:graphic>
          <a:graphicData uri="http://schemas.openxmlformats.org/drawingml/2006/table">
            <a:tbl>
              <a:tblPr/>
              <a:tblGrid>
                <a:gridCol w="2045245"/>
                <a:gridCol w="1498055"/>
              </a:tblGrid>
              <a:tr h="438055">
                <a:tc>
                  <a:txBody>
                    <a:bodyPr/>
                    <a:lstStyle/>
                    <a:p>
                      <a:pPr indent="127000" algn="ctr">
                        <a:lnSpc>
                          <a:spcPts val="1300"/>
                        </a:lnSpc>
                        <a:spcBef>
                          <a:spcPts val="25"/>
                        </a:spcBef>
                        <a:spcAft>
                          <a:spcPts val="0"/>
                        </a:spcAft>
                      </a:pPr>
                      <a:r>
                        <a:rPr lang="zh-CN" sz="1800" b="1" kern="0" dirty="0">
                          <a:latin typeface="Times New Roman"/>
                          <a:ea typeface="宋体"/>
                          <a:cs typeface="宋体"/>
                        </a:rPr>
                        <a:t>操作</a:t>
                      </a:r>
                      <a:endParaRPr lang="zh-CN" sz="1800" kern="100" dirty="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300"/>
                        </a:lnSpc>
                        <a:spcBef>
                          <a:spcPts val="25"/>
                        </a:spcBef>
                        <a:spcAft>
                          <a:spcPts val="0"/>
                        </a:spcAft>
                      </a:pPr>
                      <a:r>
                        <a:rPr lang="zh-CN" sz="1800" b="1" kern="0" spc="-10" dirty="0">
                          <a:latin typeface="Times New Roman"/>
                          <a:ea typeface="宋体"/>
                          <a:cs typeface="宋体"/>
                        </a:rPr>
                        <a:t>时间</a:t>
                      </a:r>
                      <a:endParaRPr lang="zh-CN" sz="1800" kern="100" dirty="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38055">
                <a:tc>
                  <a:txBody>
                    <a:bodyPr/>
                    <a:lstStyle/>
                    <a:p>
                      <a:pPr indent="127000" algn="just">
                        <a:lnSpc>
                          <a:spcPts val="1300"/>
                        </a:lnSpc>
                        <a:spcBef>
                          <a:spcPts val="25"/>
                        </a:spcBef>
                        <a:spcAft>
                          <a:spcPts val="0"/>
                        </a:spcAft>
                      </a:pPr>
                      <a:r>
                        <a:rPr lang="zh-CN" sz="1200" kern="0" dirty="0">
                          <a:latin typeface="Times New Roman"/>
                          <a:ea typeface="宋体"/>
                          <a:cs typeface="宋体"/>
                        </a:rPr>
                        <a:t>主内存访问</a:t>
                      </a:r>
                      <a:endParaRPr lang="zh-CN" sz="1200" kern="100" dirty="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lnSpc>
                          <a:spcPts val="1300"/>
                        </a:lnSpc>
                        <a:spcBef>
                          <a:spcPts val="25"/>
                        </a:spcBef>
                        <a:spcAft>
                          <a:spcPts val="0"/>
                        </a:spcAft>
                      </a:pPr>
                      <a:r>
                        <a:rPr lang="en-US" sz="1200" kern="0" dirty="0">
                          <a:latin typeface="Times New Roman"/>
                          <a:ea typeface="宋体"/>
                          <a:cs typeface="Arial"/>
                        </a:rPr>
                        <a:t>  100</a:t>
                      </a:r>
                      <a:r>
                        <a:rPr lang="en-US" sz="1200" kern="0" dirty="0">
                          <a:latin typeface="Times New Roman"/>
                          <a:ea typeface="宋体"/>
                          <a:cs typeface="Times New Roman"/>
                        </a:rPr>
                        <a:t> </a:t>
                      </a:r>
                      <a:r>
                        <a:rPr lang="en-US" sz="1200" kern="0" dirty="0">
                          <a:latin typeface="Times New Roman"/>
                          <a:ea typeface="宋体"/>
                          <a:cs typeface="宋体"/>
                        </a:rPr>
                        <a:t>ns</a:t>
                      </a:r>
                      <a:endParaRPr lang="zh-CN" sz="1200" kern="100" dirty="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38055">
                <a:tc>
                  <a:txBody>
                    <a:bodyPr/>
                    <a:lstStyle/>
                    <a:p>
                      <a:pPr indent="127000" algn="just">
                        <a:lnSpc>
                          <a:spcPts val="1300"/>
                        </a:lnSpc>
                        <a:spcBef>
                          <a:spcPts val="25"/>
                        </a:spcBef>
                        <a:spcAft>
                          <a:spcPts val="0"/>
                        </a:spcAft>
                      </a:pPr>
                      <a:r>
                        <a:rPr lang="zh-CN" sz="1200" kern="0">
                          <a:latin typeface="Times New Roman"/>
                          <a:ea typeface="宋体"/>
                          <a:cs typeface="宋体"/>
                        </a:rPr>
                        <a:t>内存顺序读取</a:t>
                      </a:r>
                      <a:r>
                        <a:rPr lang="zh-CN" sz="1200" kern="0">
                          <a:latin typeface="Times New Roman"/>
                          <a:ea typeface="宋体"/>
                          <a:cs typeface="Times New Roman"/>
                        </a:rPr>
                        <a:t> </a:t>
                      </a:r>
                      <a:r>
                        <a:rPr lang="en-US" sz="1200" kern="0">
                          <a:latin typeface="Times New Roman"/>
                          <a:ea typeface="宋体"/>
                          <a:cs typeface="Arial"/>
                        </a:rPr>
                        <a:t>1 MB</a:t>
                      </a:r>
                      <a:r>
                        <a:rPr lang="zh-CN" sz="1200" kern="0">
                          <a:latin typeface="Times New Roman"/>
                          <a:ea typeface="宋体"/>
                          <a:cs typeface="Arial"/>
                        </a:rPr>
                        <a:t>数据</a:t>
                      </a:r>
                      <a:endParaRPr lang="zh-CN" sz="1200" kern="10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lnSpc>
                          <a:spcPts val="1300"/>
                        </a:lnSpc>
                        <a:spcBef>
                          <a:spcPts val="25"/>
                        </a:spcBef>
                        <a:spcAft>
                          <a:spcPts val="0"/>
                        </a:spcAft>
                      </a:pPr>
                      <a:r>
                        <a:rPr lang="en-US" sz="1200" kern="0" dirty="0">
                          <a:latin typeface="Times New Roman"/>
                          <a:ea typeface="宋体"/>
                          <a:cs typeface="Arial"/>
                        </a:rPr>
                        <a:t>  250 000</a:t>
                      </a:r>
                      <a:r>
                        <a:rPr lang="en-US" sz="1200" kern="0" dirty="0">
                          <a:latin typeface="Times New Roman"/>
                          <a:ea typeface="宋体"/>
                          <a:cs typeface="Times New Roman"/>
                        </a:rPr>
                        <a:t> </a:t>
                      </a:r>
                      <a:r>
                        <a:rPr lang="en-US" sz="1200" kern="0" dirty="0">
                          <a:latin typeface="Times New Roman"/>
                          <a:ea typeface="宋体"/>
                          <a:cs typeface="宋体"/>
                        </a:rPr>
                        <a:t>ns</a:t>
                      </a:r>
                      <a:endParaRPr lang="zh-CN" sz="1200" kern="100" dirty="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38055">
                <a:tc>
                  <a:txBody>
                    <a:bodyPr/>
                    <a:lstStyle/>
                    <a:p>
                      <a:pPr indent="127000" algn="just">
                        <a:lnSpc>
                          <a:spcPts val="1300"/>
                        </a:lnSpc>
                        <a:spcBef>
                          <a:spcPts val="25"/>
                        </a:spcBef>
                        <a:spcAft>
                          <a:spcPts val="0"/>
                        </a:spcAft>
                      </a:pPr>
                      <a:r>
                        <a:rPr lang="zh-CN" sz="1200" kern="0">
                          <a:latin typeface="Times New Roman"/>
                          <a:ea typeface="宋体"/>
                          <a:cs typeface="宋体"/>
                        </a:rPr>
                        <a:t>磁盘寻道</a:t>
                      </a:r>
                      <a:endParaRPr lang="zh-CN" sz="1200" kern="10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lnSpc>
                          <a:spcPts val="1300"/>
                        </a:lnSpc>
                        <a:spcBef>
                          <a:spcPts val="25"/>
                        </a:spcBef>
                        <a:spcAft>
                          <a:spcPts val="0"/>
                        </a:spcAft>
                      </a:pPr>
                      <a:r>
                        <a:rPr lang="en-US" sz="1200" kern="0" dirty="0">
                          <a:latin typeface="Times New Roman"/>
                          <a:ea typeface="宋体"/>
                          <a:cs typeface="Arial"/>
                        </a:rPr>
                        <a:t>  5 000 000</a:t>
                      </a:r>
                      <a:r>
                        <a:rPr lang="en-US" sz="1200" kern="0" dirty="0">
                          <a:latin typeface="Times New Roman"/>
                          <a:ea typeface="宋体"/>
                          <a:cs typeface="Times New Roman"/>
                        </a:rPr>
                        <a:t> </a:t>
                      </a:r>
                      <a:r>
                        <a:rPr lang="en-US" sz="1200" kern="0" dirty="0">
                          <a:latin typeface="Times New Roman"/>
                          <a:ea typeface="宋体"/>
                          <a:cs typeface="宋体"/>
                        </a:rPr>
                        <a:t>ns</a:t>
                      </a:r>
                      <a:endParaRPr lang="zh-CN" sz="1200" kern="100" dirty="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57579">
                <a:tc>
                  <a:txBody>
                    <a:bodyPr/>
                    <a:lstStyle/>
                    <a:p>
                      <a:pPr indent="127000" algn="just">
                        <a:lnSpc>
                          <a:spcPts val="1300"/>
                        </a:lnSpc>
                        <a:spcBef>
                          <a:spcPts val="25"/>
                        </a:spcBef>
                        <a:spcAft>
                          <a:spcPts val="0"/>
                        </a:spcAft>
                      </a:pPr>
                      <a:r>
                        <a:rPr lang="zh-CN" sz="1200" kern="0">
                          <a:latin typeface="Times New Roman"/>
                          <a:ea typeface="宋体"/>
                          <a:cs typeface="宋体"/>
                        </a:rPr>
                        <a:t>磁盘顺序读取</a:t>
                      </a:r>
                      <a:r>
                        <a:rPr lang="zh-CN" sz="1200" kern="0">
                          <a:latin typeface="Times New Roman"/>
                          <a:ea typeface="宋体"/>
                          <a:cs typeface="Times New Roman"/>
                        </a:rPr>
                        <a:t> </a:t>
                      </a:r>
                      <a:r>
                        <a:rPr lang="en-US" sz="1200" kern="0">
                          <a:latin typeface="Times New Roman"/>
                          <a:ea typeface="宋体"/>
                          <a:cs typeface="Arial"/>
                        </a:rPr>
                        <a:t>1 MB</a:t>
                      </a:r>
                      <a:r>
                        <a:rPr lang="zh-CN" sz="1200" kern="0">
                          <a:latin typeface="Times New Roman"/>
                          <a:ea typeface="宋体"/>
                          <a:cs typeface="Arial"/>
                        </a:rPr>
                        <a:t>数据</a:t>
                      </a:r>
                      <a:endParaRPr lang="zh-CN" sz="1200" kern="10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lnSpc>
                          <a:spcPts val="1300"/>
                        </a:lnSpc>
                        <a:spcBef>
                          <a:spcPts val="25"/>
                        </a:spcBef>
                        <a:spcAft>
                          <a:spcPts val="0"/>
                        </a:spcAft>
                      </a:pPr>
                      <a:r>
                        <a:rPr lang="en-US" sz="1200" kern="0" dirty="0">
                          <a:latin typeface="Times New Roman"/>
                          <a:ea typeface="宋体"/>
                          <a:cs typeface="Arial"/>
                        </a:rPr>
                        <a:t>  30 000 000</a:t>
                      </a:r>
                      <a:r>
                        <a:rPr lang="en-US" sz="1200" kern="0" dirty="0">
                          <a:latin typeface="Times New Roman"/>
                          <a:ea typeface="宋体"/>
                          <a:cs typeface="Times New Roman"/>
                        </a:rPr>
                        <a:t> </a:t>
                      </a:r>
                      <a:r>
                        <a:rPr lang="en-US" sz="1200" kern="0" dirty="0">
                          <a:latin typeface="Times New Roman"/>
                          <a:ea typeface="宋体"/>
                          <a:cs typeface="宋体"/>
                        </a:rPr>
                        <a:t>ns</a:t>
                      </a:r>
                      <a:endParaRPr lang="zh-CN" sz="1200" kern="100" dirty="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30</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762000" y="1371600"/>
            <a:ext cx="7696200" cy="2385268"/>
          </a:xfrm>
          <a:prstGeom prst="rect">
            <a:avLst/>
          </a:prstGeom>
          <a:noFill/>
        </p:spPr>
        <p:txBody>
          <a:bodyPr wrap="square" rtlCol="0">
            <a:spAutoFit/>
          </a:bodyPr>
          <a:lstStyle/>
          <a:p>
            <a:r>
              <a:rPr lang="zh-CN" altLang="en-US" sz="2400" b="1" dirty="0"/>
              <a:t>数据存储架构</a:t>
            </a:r>
            <a:endParaRPr lang="zh-CN" altLang="en-US" sz="2400" dirty="0"/>
          </a:p>
          <a:p>
            <a:pPr>
              <a:spcBef>
                <a:spcPts val="600"/>
              </a:spcBef>
            </a:pPr>
            <a:r>
              <a:rPr lang="zh-CN" altLang="en-US" sz="2000" dirty="0"/>
              <a:t>	</a:t>
            </a:r>
            <a:r>
              <a:rPr lang="en-US" altLang="zh-CN" sz="2000" dirty="0" err="1"/>
              <a:t>RAMCloud</a:t>
            </a:r>
            <a:r>
              <a:rPr lang="zh-CN" altLang="en-US" sz="2000" dirty="0"/>
              <a:t>使用简单的</a:t>
            </a:r>
            <a:r>
              <a:rPr lang="zh-CN" altLang="en-US" sz="2000" dirty="0">
                <a:solidFill>
                  <a:srgbClr val="FF0000"/>
                </a:solidFill>
              </a:rPr>
              <a:t>键值对（</a:t>
            </a:r>
            <a:r>
              <a:rPr lang="en-US" altLang="zh-CN" sz="2000" dirty="0">
                <a:solidFill>
                  <a:srgbClr val="FF0000"/>
                </a:solidFill>
              </a:rPr>
              <a:t>key-value pair</a:t>
            </a:r>
            <a:r>
              <a:rPr lang="zh-CN" altLang="en-US" sz="2000" dirty="0">
                <a:solidFill>
                  <a:srgbClr val="FF0000"/>
                </a:solidFill>
              </a:rPr>
              <a:t>）</a:t>
            </a:r>
            <a:r>
              <a:rPr lang="zh-CN" altLang="en-US" sz="2000" dirty="0"/>
              <a:t>数据结构，数据被封装为</a:t>
            </a:r>
            <a:r>
              <a:rPr lang="en-US" altLang="zh-CN" sz="2000" dirty="0"/>
              <a:t>Object</a:t>
            </a:r>
            <a:r>
              <a:rPr lang="zh-CN" altLang="en-US" sz="2000" dirty="0"/>
              <a:t>，每个</a:t>
            </a:r>
            <a:r>
              <a:rPr lang="en-US" altLang="zh-CN" sz="2000" dirty="0"/>
              <a:t>Object</a:t>
            </a:r>
            <a:r>
              <a:rPr lang="zh-CN" altLang="en-US" sz="2000" dirty="0"/>
              <a:t>都被长度不一的唯一的</a:t>
            </a:r>
            <a:r>
              <a:rPr lang="en-US" altLang="zh-CN" sz="2000" dirty="0"/>
              <a:t>Key</a:t>
            </a:r>
            <a:r>
              <a:rPr lang="zh-CN" altLang="en-US" sz="2000" dirty="0"/>
              <a:t>标记</a:t>
            </a:r>
            <a:r>
              <a:rPr lang="zh-CN" altLang="en-US" sz="2000" dirty="0" smtClean="0"/>
              <a:t>，围绕</a:t>
            </a:r>
            <a:r>
              <a:rPr lang="en-US" altLang="zh-CN" sz="2000" dirty="0"/>
              <a:t>Object</a:t>
            </a:r>
            <a:r>
              <a:rPr lang="zh-CN" altLang="en-US" sz="2000" dirty="0"/>
              <a:t>的操作都是原子化</a:t>
            </a:r>
            <a:r>
              <a:rPr lang="zh-CN" altLang="en-US" sz="2000" dirty="0" smtClean="0"/>
              <a:t>操作（</a:t>
            </a:r>
            <a:r>
              <a:rPr lang="en-US" altLang="zh-CN" sz="2000" dirty="0" smtClean="0"/>
              <a:t>atomic </a:t>
            </a:r>
            <a:r>
              <a:rPr lang="en-US" altLang="zh-CN" sz="2000" dirty="0"/>
              <a:t>operation</a:t>
            </a:r>
            <a:r>
              <a:rPr lang="zh-CN" altLang="en-US" sz="2000" dirty="0"/>
              <a:t>）。</a:t>
            </a:r>
            <a:r>
              <a:rPr lang="en-US" altLang="zh-CN" sz="2000" dirty="0"/>
              <a:t>Object</a:t>
            </a:r>
            <a:r>
              <a:rPr lang="zh-CN" altLang="en-US" sz="2000" dirty="0"/>
              <a:t>的大小介于几十</a:t>
            </a:r>
            <a:r>
              <a:rPr lang="en-US" altLang="zh-CN" sz="2000" dirty="0"/>
              <a:t>bytes</a:t>
            </a:r>
            <a:r>
              <a:rPr lang="zh-CN" altLang="en-US" sz="2000" dirty="0"/>
              <a:t>到</a:t>
            </a:r>
            <a:r>
              <a:rPr lang="en-US" altLang="zh-CN" sz="2000" dirty="0"/>
              <a:t>1MB</a:t>
            </a:r>
            <a:r>
              <a:rPr lang="zh-CN" altLang="en-US" sz="2000" dirty="0"/>
              <a:t>之间，一般使用较小单位。多个</a:t>
            </a:r>
            <a:r>
              <a:rPr lang="en-US" altLang="zh-CN" sz="2000" dirty="0"/>
              <a:t>Objects</a:t>
            </a:r>
            <a:r>
              <a:rPr lang="zh-CN" altLang="en-US" sz="2000" dirty="0"/>
              <a:t>组成一个</a:t>
            </a:r>
            <a:r>
              <a:rPr lang="en-US" altLang="zh-CN" sz="2000" dirty="0"/>
              <a:t>Table</a:t>
            </a:r>
            <a:r>
              <a:rPr lang="zh-CN" altLang="en-US" sz="2000" dirty="0"/>
              <a:t>，一个</a:t>
            </a:r>
            <a:r>
              <a:rPr lang="en-US" altLang="zh-CN" sz="2000" dirty="0"/>
              <a:t>Table</a:t>
            </a:r>
            <a:r>
              <a:rPr lang="zh-CN" altLang="en-US" sz="2000" dirty="0"/>
              <a:t>可以有多个副本存放在集群不同节点上</a:t>
            </a:r>
            <a:r>
              <a:rPr lang="zh-CN" altLang="en-US" sz="2000" dirty="0" smtClean="0"/>
              <a:t>。下图描绘</a:t>
            </a:r>
            <a:r>
              <a:rPr lang="zh-CN" altLang="en-US" sz="2000" dirty="0"/>
              <a:t>了</a:t>
            </a:r>
            <a:r>
              <a:rPr lang="en-US" altLang="zh-CN" sz="2000" dirty="0" err="1"/>
              <a:t>RAMCloud</a:t>
            </a:r>
            <a:r>
              <a:rPr lang="zh-CN" altLang="en-US" sz="2000" dirty="0"/>
              <a:t>的数据模型。</a:t>
            </a:r>
          </a:p>
        </p:txBody>
      </p:sp>
      <p:pic>
        <p:nvPicPr>
          <p:cNvPr id="4" name="图片 3"/>
          <p:cNvPicPr>
            <a:picLocks noChangeAspect="1"/>
          </p:cNvPicPr>
          <p:nvPr/>
        </p:nvPicPr>
        <p:blipFill>
          <a:blip r:embed="rId4" cstate="print"/>
          <a:stretch>
            <a:fillRect/>
          </a:stretch>
        </p:blipFill>
        <p:spPr>
          <a:xfrm>
            <a:off x="1905000" y="4114800"/>
            <a:ext cx="5562600" cy="2362200"/>
          </a:xfrm>
          <a:prstGeom prst="rect">
            <a:avLst/>
          </a:prstGeom>
        </p:spPr>
      </p:pic>
    </p:spTree>
    <p:extLst>
      <p:ext uri="{BB962C8B-B14F-4D97-AF65-F5344CB8AC3E}">
        <p14:creationId xmlns:p14="http://schemas.microsoft.com/office/powerpoint/2010/main" xmlns="" val="299988398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31</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685800" y="1143000"/>
            <a:ext cx="7924800" cy="523220"/>
          </a:xfrm>
          <a:prstGeom prst="rect">
            <a:avLst/>
          </a:prstGeom>
          <a:noFill/>
          <a:ln w="9525">
            <a:noFill/>
            <a:miter lim="800000"/>
          </a:ln>
        </p:spPr>
        <p:txBody>
          <a:bodyPr>
            <a:spAutoFit/>
          </a:bodyPr>
          <a:lstStyle/>
          <a:p>
            <a:r>
              <a:rPr lang="zh-CN" altLang="en-US" sz="2800" b="1" dirty="0" smtClean="0"/>
              <a:t>节点存储结构</a:t>
            </a:r>
            <a:endParaRPr lang="zh-CN" altLang="en-US" sz="2800" b="1" dirty="0">
              <a:solidFill>
                <a:srgbClr val="0823A8"/>
              </a:solidFill>
              <a:latin typeface="Calibri" panose="020F0502020204030204" pitchFamily="34" charset="0"/>
            </a:endParaRPr>
          </a:p>
        </p:txBody>
      </p:sp>
      <p:sp>
        <p:nvSpPr>
          <p:cNvPr id="3" name="文本框 2"/>
          <p:cNvSpPr txBox="1"/>
          <p:nvPr/>
        </p:nvSpPr>
        <p:spPr>
          <a:xfrm>
            <a:off x="762000" y="1676400"/>
            <a:ext cx="7924800" cy="1015663"/>
          </a:xfrm>
          <a:prstGeom prst="rect">
            <a:avLst/>
          </a:prstGeom>
          <a:noFill/>
        </p:spPr>
        <p:txBody>
          <a:bodyPr wrap="square" rtlCol="0">
            <a:spAutoFit/>
          </a:bodyPr>
          <a:lstStyle/>
          <a:p>
            <a:r>
              <a:rPr lang="en-US" altLang="zh-CN" sz="2000" dirty="0" smtClean="0"/>
              <a:t>      </a:t>
            </a:r>
            <a:r>
              <a:rPr lang="en-US" altLang="zh-CN" sz="2000" dirty="0" err="1" smtClean="0"/>
              <a:t>RAMCloud</a:t>
            </a:r>
            <a:r>
              <a:rPr lang="zh-CN" altLang="en-US" sz="2000" dirty="0"/>
              <a:t>在每个集群节点上的</a:t>
            </a:r>
            <a:r>
              <a:rPr lang="en-US" altLang="zh-CN" sz="2000" dirty="0">
                <a:solidFill>
                  <a:srgbClr val="FF0000"/>
                </a:solidFill>
              </a:rPr>
              <a:t>Master</a:t>
            </a:r>
            <a:r>
              <a:rPr lang="zh-CN" altLang="en-US" sz="2000" dirty="0">
                <a:solidFill>
                  <a:srgbClr val="FF0000"/>
                </a:solidFill>
              </a:rPr>
              <a:t>程序管理着存放在内存里的一组</a:t>
            </a:r>
            <a:r>
              <a:rPr lang="en-US" altLang="zh-CN" sz="2000" dirty="0">
                <a:solidFill>
                  <a:srgbClr val="FF0000"/>
                </a:solidFill>
              </a:rPr>
              <a:t>Objects</a:t>
            </a:r>
            <a:r>
              <a:rPr lang="zh-CN" altLang="en-US" sz="2000" dirty="0">
                <a:solidFill>
                  <a:srgbClr val="FF0000"/>
                </a:solidFill>
              </a:rPr>
              <a:t>和一个哈希</a:t>
            </a:r>
            <a:r>
              <a:rPr lang="zh-CN" altLang="en-US" sz="2000" dirty="0" smtClean="0">
                <a:solidFill>
                  <a:srgbClr val="FF0000"/>
                </a:solidFill>
              </a:rPr>
              <a:t>表</a:t>
            </a:r>
            <a:r>
              <a:rPr lang="zh-CN" altLang="en-US" sz="2000" dirty="0" smtClean="0"/>
              <a:t>，</a:t>
            </a:r>
            <a:r>
              <a:rPr lang="zh-CN" altLang="en-US" sz="2000" dirty="0"/>
              <a:t>表里面每一条</a:t>
            </a:r>
            <a:r>
              <a:rPr lang="en-US" altLang="zh-CN" sz="2000" dirty="0"/>
              <a:t>entry</a:t>
            </a:r>
            <a:r>
              <a:rPr lang="zh-CN" altLang="en-US" sz="2000" dirty="0"/>
              <a:t>都对应着内存里存放的一个</a:t>
            </a:r>
            <a:r>
              <a:rPr lang="en-US" altLang="zh-CN" sz="2000" dirty="0"/>
              <a:t>Object</a:t>
            </a:r>
            <a:r>
              <a:rPr lang="zh-CN" altLang="en-US" sz="2000" dirty="0" smtClean="0"/>
              <a:t>。多个</a:t>
            </a:r>
            <a:r>
              <a:rPr lang="en-US" altLang="zh-CN" sz="2000" dirty="0" smtClean="0"/>
              <a:t>Objects</a:t>
            </a:r>
            <a:r>
              <a:rPr lang="zh-CN" altLang="en-US" sz="2000" dirty="0" smtClean="0"/>
              <a:t>组成内存里一个</a:t>
            </a:r>
            <a:r>
              <a:rPr lang="en-US" altLang="zh-CN" sz="2000" dirty="0" smtClean="0"/>
              <a:t>Segment (64MB)</a:t>
            </a:r>
            <a:r>
              <a:rPr lang="zh-CN" altLang="en-US" sz="2000" dirty="0" smtClean="0"/>
              <a:t>。</a:t>
            </a:r>
            <a:endParaRPr lang="en-US" altLang="zh-CN" sz="2000" dirty="0" smtClean="0"/>
          </a:p>
        </p:txBody>
      </p:sp>
      <p:pic>
        <p:nvPicPr>
          <p:cNvPr id="2" name="图片 1"/>
          <p:cNvPicPr>
            <a:picLocks noChangeAspect="1"/>
          </p:cNvPicPr>
          <p:nvPr/>
        </p:nvPicPr>
        <p:blipFill>
          <a:blip r:embed="rId4" cstate="print"/>
          <a:stretch>
            <a:fillRect/>
          </a:stretch>
        </p:blipFill>
        <p:spPr>
          <a:xfrm>
            <a:off x="4191000" y="2895600"/>
            <a:ext cx="4641163" cy="3429000"/>
          </a:xfrm>
          <a:prstGeom prst="rect">
            <a:avLst/>
          </a:prstGeom>
        </p:spPr>
      </p:pic>
      <p:sp>
        <p:nvSpPr>
          <p:cNvPr id="10" name="矩形 9"/>
          <p:cNvSpPr/>
          <p:nvPr/>
        </p:nvSpPr>
        <p:spPr>
          <a:xfrm>
            <a:off x="762000" y="2743200"/>
            <a:ext cx="3276600" cy="3785652"/>
          </a:xfrm>
          <a:prstGeom prst="rect">
            <a:avLst/>
          </a:prstGeom>
        </p:spPr>
        <p:txBody>
          <a:bodyPr wrap="square">
            <a:spAutoFit/>
          </a:bodyPr>
          <a:lstStyle/>
          <a:p>
            <a:r>
              <a:rPr lang="en-US" altLang="zh-CN" sz="2000" dirty="0" smtClean="0"/>
              <a:t>      </a:t>
            </a:r>
            <a:r>
              <a:rPr lang="en-US" altLang="zh-CN" sz="2000" dirty="0" err="1" smtClean="0"/>
              <a:t>RAMCloud</a:t>
            </a:r>
            <a:r>
              <a:rPr lang="zh-CN" altLang="zh-CN" sz="2000" dirty="0" smtClean="0"/>
              <a:t>采用了日志形式结构（</a:t>
            </a:r>
            <a:r>
              <a:rPr lang="en-US" altLang="zh-CN" sz="2000" dirty="0" smtClean="0"/>
              <a:t>Log-structured Memory</a:t>
            </a:r>
            <a:r>
              <a:rPr lang="zh-CN" altLang="zh-CN" sz="2000" dirty="0" smtClean="0"/>
              <a:t>）来划分内存，即</a:t>
            </a:r>
            <a:r>
              <a:rPr lang="en-US" altLang="zh-CN" sz="2000" dirty="0" smtClean="0"/>
              <a:t>Object</a:t>
            </a:r>
            <a:r>
              <a:rPr lang="zh-CN" altLang="zh-CN" sz="2000" dirty="0" smtClean="0"/>
              <a:t>（数据）是以日志队列形式存储在内存里，而且这个队列是</a:t>
            </a:r>
            <a:r>
              <a:rPr lang="en-US" altLang="zh-CN" sz="2000" dirty="0" smtClean="0"/>
              <a:t>append-only</a:t>
            </a:r>
            <a:r>
              <a:rPr lang="zh-CN" altLang="zh-CN" sz="2000" dirty="0" smtClean="0"/>
              <a:t>类型，即新</a:t>
            </a:r>
            <a:r>
              <a:rPr lang="en-US" altLang="zh-CN" sz="2000" dirty="0" smtClean="0"/>
              <a:t>Object</a:t>
            </a:r>
            <a:r>
              <a:rPr lang="zh-CN" altLang="zh-CN" sz="2000" dirty="0" smtClean="0"/>
              <a:t>只能添加在队尾，而不是插入。</a:t>
            </a:r>
            <a:endParaRPr lang="en-US" altLang="zh-CN" sz="2000" dirty="0" smtClean="0"/>
          </a:p>
          <a:p>
            <a:r>
              <a:rPr lang="en-US" altLang="zh-CN" sz="2000" dirty="0" smtClean="0"/>
              <a:t>     </a:t>
            </a:r>
            <a:r>
              <a:rPr lang="zh-CN" altLang="zh-CN" sz="2000" dirty="0" smtClean="0"/>
              <a:t>每个</a:t>
            </a:r>
            <a:r>
              <a:rPr lang="en-US" altLang="zh-CN" sz="2000" dirty="0" smtClean="0"/>
              <a:t>Segment</a:t>
            </a:r>
            <a:r>
              <a:rPr lang="zh-CN" altLang="zh-CN" sz="2000" dirty="0" smtClean="0"/>
              <a:t>生成</a:t>
            </a:r>
            <a:r>
              <a:rPr lang="en-US" altLang="zh-CN" sz="2000" dirty="0" smtClean="0"/>
              <a:t>2~3</a:t>
            </a:r>
            <a:r>
              <a:rPr lang="zh-CN" altLang="zh-CN" sz="2000" dirty="0" smtClean="0"/>
              <a:t>个副本，</a:t>
            </a:r>
            <a:r>
              <a:rPr lang="zh-CN" altLang="zh-CN" sz="2000" dirty="0" smtClean="0">
                <a:solidFill>
                  <a:srgbClr val="FF0000"/>
                </a:solidFill>
              </a:rPr>
              <a:t>分散在集群中其他节点持久化存储在当地磁盘上，由</a:t>
            </a:r>
            <a:r>
              <a:rPr lang="en-US" altLang="zh-CN" sz="2000" dirty="0" smtClean="0">
                <a:solidFill>
                  <a:srgbClr val="FF0000"/>
                </a:solidFill>
              </a:rPr>
              <a:t>Backup</a:t>
            </a:r>
            <a:r>
              <a:rPr lang="zh-CN" altLang="zh-CN" sz="2000" dirty="0" smtClean="0">
                <a:solidFill>
                  <a:srgbClr val="FF0000"/>
                </a:solidFill>
              </a:rPr>
              <a:t>程序管理</a:t>
            </a:r>
            <a:r>
              <a:rPr lang="zh-CN" altLang="en-US" sz="2000" dirty="0" smtClean="0"/>
              <a:t>。</a:t>
            </a:r>
            <a:endParaRPr lang="zh-CN" altLang="en-US" sz="2000" dirty="0"/>
          </a:p>
        </p:txBody>
      </p:sp>
    </p:spTree>
    <p:extLst>
      <p:ext uri="{BB962C8B-B14F-4D97-AF65-F5344CB8AC3E}">
        <p14:creationId xmlns:p14="http://schemas.microsoft.com/office/powerpoint/2010/main" xmlns="" val="33619264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32</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685800" y="1143000"/>
            <a:ext cx="7772400" cy="1769715"/>
          </a:xfrm>
          <a:prstGeom prst="rect">
            <a:avLst/>
          </a:prstGeom>
          <a:noFill/>
        </p:spPr>
        <p:txBody>
          <a:bodyPr wrap="square" rtlCol="0">
            <a:spAutoFit/>
          </a:bodyPr>
          <a:lstStyle/>
          <a:p>
            <a:r>
              <a:rPr lang="zh-CN" altLang="en-US" sz="2400" b="1" dirty="0"/>
              <a:t>内存清除机制</a:t>
            </a:r>
          </a:p>
          <a:p>
            <a:pPr>
              <a:spcBef>
                <a:spcPts val="600"/>
              </a:spcBef>
            </a:pPr>
            <a:r>
              <a:rPr lang="zh-CN" altLang="en-US" sz="2000" dirty="0"/>
              <a:t> </a:t>
            </a:r>
            <a:r>
              <a:rPr lang="zh-CN" altLang="en-US" sz="2000" dirty="0" smtClean="0"/>
              <a:t>       内</a:t>
            </a:r>
            <a:r>
              <a:rPr lang="zh-CN" altLang="en-US" sz="2000" dirty="0"/>
              <a:t>存空间在使用一段时间后，不可避免地有一些</a:t>
            </a:r>
            <a:r>
              <a:rPr lang="en-US" altLang="zh-CN" sz="2000" dirty="0"/>
              <a:t>Log</a:t>
            </a:r>
            <a:r>
              <a:rPr lang="zh-CN" altLang="en-US" sz="2000" dirty="0"/>
              <a:t>会失效，一些</a:t>
            </a:r>
            <a:r>
              <a:rPr lang="en-US" altLang="zh-CN" sz="2000" dirty="0" smtClean="0"/>
              <a:t>Log</a:t>
            </a:r>
            <a:r>
              <a:rPr lang="zh-CN" altLang="en-US" sz="2000" dirty="0" smtClean="0"/>
              <a:t>空间</a:t>
            </a:r>
            <a:r>
              <a:rPr lang="zh-CN" altLang="en-US" sz="2000" dirty="0"/>
              <a:t>没有使用完，</a:t>
            </a:r>
            <a:r>
              <a:rPr lang="zh-CN" altLang="en-US" sz="2000" dirty="0" smtClean="0"/>
              <a:t>即内存</a:t>
            </a:r>
            <a:r>
              <a:rPr lang="zh-CN" altLang="en-US" sz="2000" dirty="0"/>
              <a:t>碎片化（</a:t>
            </a:r>
            <a:r>
              <a:rPr lang="en-US" altLang="zh-CN" sz="2000" dirty="0"/>
              <a:t>memory fragmentation</a:t>
            </a:r>
            <a:r>
              <a:rPr lang="zh-CN" altLang="en-US" sz="2000" dirty="0" smtClean="0"/>
              <a:t>）。由于</a:t>
            </a:r>
            <a:r>
              <a:rPr lang="zh-CN" altLang="en-US" sz="2000" dirty="0"/>
              <a:t>内存空间非常宝贵，</a:t>
            </a:r>
            <a:r>
              <a:rPr lang="en-US" altLang="zh-CN" sz="2000" dirty="0" err="1"/>
              <a:t>RAMCloud</a:t>
            </a:r>
            <a:r>
              <a:rPr lang="zh-CN" altLang="en-US" sz="2000" dirty="0"/>
              <a:t>设计了一套内存清除（</a:t>
            </a:r>
            <a:r>
              <a:rPr lang="en-US" altLang="zh-CN" sz="2000" dirty="0"/>
              <a:t>Cleaning</a:t>
            </a:r>
            <a:r>
              <a:rPr lang="zh-CN" altLang="en-US" sz="2000" dirty="0"/>
              <a:t>）机制来有效地使用和管理内存。内存清除流程分三</a:t>
            </a:r>
            <a:r>
              <a:rPr lang="zh-CN" altLang="en-US" sz="2000" dirty="0" smtClean="0"/>
              <a:t>步：      </a:t>
            </a:r>
            <a:endParaRPr lang="zh-CN" altLang="en-US" sz="2000" dirty="0"/>
          </a:p>
        </p:txBody>
      </p:sp>
      <p:pic>
        <p:nvPicPr>
          <p:cNvPr id="5" name="图片 4"/>
          <p:cNvPicPr>
            <a:picLocks noChangeAspect="1"/>
          </p:cNvPicPr>
          <p:nvPr/>
        </p:nvPicPr>
        <p:blipFill>
          <a:blip r:embed="rId4" cstate="print"/>
          <a:stretch>
            <a:fillRect/>
          </a:stretch>
        </p:blipFill>
        <p:spPr>
          <a:xfrm>
            <a:off x="1676400" y="3048000"/>
            <a:ext cx="6019801" cy="3581400"/>
          </a:xfrm>
          <a:prstGeom prst="rect">
            <a:avLst/>
          </a:prstGeom>
        </p:spPr>
      </p:pic>
    </p:spTree>
    <p:extLst>
      <p:ext uri="{BB962C8B-B14F-4D97-AF65-F5344CB8AC3E}">
        <p14:creationId xmlns:p14="http://schemas.microsoft.com/office/powerpoint/2010/main" xmlns="" val="356595447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33</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838200" y="1371600"/>
            <a:ext cx="7924800" cy="1538883"/>
          </a:xfrm>
          <a:prstGeom prst="rect">
            <a:avLst/>
          </a:prstGeom>
          <a:noFill/>
          <a:ln w="9525">
            <a:noFill/>
            <a:miter lim="800000"/>
          </a:ln>
        </p:spPr>
        <p:txBody>
          <a:bodyPr>
            <a:spAutoFit/>
          </a:bodyPr>
          <a:lstStyle/>
          <a:p>
            <a:r>
              <a:rPr lang="zh-CN" altLang="zh-CN" sz="2400" b="1" dirty="0" smtClean="0"/>
              <a:t>内存清除效率</a:t>
            </a:r>
            <a:endParaRPr lang="en-US" altLang="zh-CN" sz="2400" b="1" dirty="0" smtClean="0"/>
          </a:p>
          <a:p>
            <a:pPr>
              <a:spcBef>
                <a:spcPts val="1200"/>
              </a:spcBef>
            </a:pPr>
            <a:r>
              <a:rPr lang="en-US" altLang="zh-CN" sz="2000" dirty="0" smtClean="0"/>
              <a:t>      </a:t>
            </a:r>
            <a:r>
              <a:rPr lang="zh-CN" altLang="zh-CN" sz="2000" dirty="0" smtClean="0"/>
              <a:t>当内存使用率低时（有较多空余内存空间），进行内存清除工作有较高收益；内存使用率高时（空余内存空间已很小），内存清除的收益就很低。</a:t>
            </a:r>
            <a:endParaRPr lang="zh-CN" altLang="en-US" sz="2000" b="1" dirty="0">
              <a:latin typeface="Calibri" panose="020F0502020204030204" pitchFamily="34" charset="0"/>
            </a:endParaRPr>
          </a:p>
        </p:txBody>
      </p:sp>
      <p:graphicFrame>
        <p:nvGraphicFramePr>
          <p:cNvPr id="11" name="表格 10"/>
          <p:cNvGraphicFramePr>
            <a:graphicFrameLocks noGrp="1"/>
          </p:cNvGraphicFramePr>
          <p:nvPr/>
        </p:nvGraphicFramePr>
        <p:xfrm>
          <a:off x="1066800" y="3200400"/>
          <a:ext cx="7086600" cy="2651760"/>
        </p:xfrm>
        <a:graphic>
          <a:graphicData uri="http://schemas.openxmlformats.org/drawingml/2006/table">
            <a:tbl>
              <a:tblPr/>
              <a:tblGrid>
                <a:gridCol w="2929452"/>
                <a:gridCol w="1385716"/>
                <a:gridCol w="1385716"/>
                <a:gridCol w="1385716"/>
              </a:tblGrid>
              <a:tr h="762000">
                <a:tc>
                  <a:txBody>
                    <a:bodyPr/>
                    <a:lstStyle/>
                    <a:p>
                      <a:pPr indent="127000" algn="l">
                        <a:lnSpc>
                          <a:spcPct val="150000"/>
                        </a:lnSpc>
                        <a:spcAft>
                          <a:spcPts val="0"/>
                        </a:spcAft>
                      </a:pPr>
                      <a:r>
                        <a:rPr lang="en-US" sz="1800" kern="100" dirty="0">
                          <a:latin typeface="Times New Roman"/>
                          <a:ea typeface="宋体"/>
                        </a:rPr>
                        <a:t>Segment</a:t>
                      </a:r>
                      <a:r>
                        <a:rPr lang="zh-CN" sz="1800" kern="100" dirty="0">
                          <a:latin typeface="Times New Roman"/>
                          <a:ea typeface="宋体"/>
                        </a:rPr>
                        <a:t>中仍有效的</a:t>
                      </a:r>
                      <a:r>
                        <a:rPr lang="en-US" sz="1800" kern="100" dirty="0">
                          <a:latin typeface="Times New Roman"/>
                          <a:ea typeface="宋体"/>
                        </a:rPr>
                        <a:t>Log</a:t>
                      </a:r>
                      <a:r>
                        <a:rPr lang="zh-CN" sz="1800" kern="100" dirty="0" smtClean="0">
                          <a:latin typeface="Times New Roman"/>
                          <a:ea typeface="宋体"/>
                        </a:rPr>
                        <a:t>的</a:t>
                      </a:r>
                      <a:endParaRPr lang="en-US" altLang="zh-CN" sz="1800" kern="100" dirty="0" smtClean="0">
                        <a:latin typeface="Times New Roman"/>
                        <a:ea typeface="宋体"/>
                      </a:endParaRPr>
                    </a:p>
                    <a:p>
                      <a:pPr indent="127000" algn="l">
                        <a:lnSpc>
                          <a:spcPct val="150000"/>
                        </a:lnSpc>
                        <a:spcAft>
                          <a:spcPts val="0"/>
                        </a:spcAft>
                      </a:pPr>
                      <a:r>
                        <a:rPr lang="zh-CN" sz="1800" kern="100" dirty="0" smtClean="0">
                          <a:latin typeface="Times New Roman"/>
                          <a:ea typeface="宋体"/>
                        </a:rPr>
                        <a:t>百分比</a:t>
                      </a:r>
                      <a:r>
                        <a:rPr lang="en-US" sz="1800" kern="100" dirty="0" smtClean="0">
                          <a:latin typeface="Times New Roman"/>
                          <a:ea typeface="宋体"/>
                        </a:rPr>
                        <a:t> </a:t>
                      </a:r>
                      <a:r>
                        <a:rPr lang="en-US" sz="1800" kern="100" dirty="0">
                          <a:latin typeface="Times New Roman"/>
                          <a:ea typeface="宋体"/>
                        </a:rPr>
                        <a:t>U</a:t>
                      </a:r>
                      <a:endParaRPr lang="zh-CN" sz="1800" kern="100" dirty="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dirty="0">
                          <a:latin typeface="Times New Roman"/>
                          <a:ea typeface="宋体"/>
                        </a:rPr>
                        <a:t>50%</a:t>
                      </a:r>
                      <a:endParaRPr lang="zh-CN" sz="1800" kern="100" dirty="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dirty="0">
                          <a:latin typeface="Times New Roman"/>
                          <a:ea typeface="宋体"/>
                        </a:rPr>
                        <a:t>90%</a:t>
                      </a:r>
                      <a:endParaRPr lang="zh-CN" sz="1800" kern="100" dirty="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dirty="0">
                          <a:latin typeface="Times New Roman"/>
                          <a:ea typeface="宋体"/>
                        </a:rPr>
                        <a:t>99%</a:t>
                      </a:r>
                      <a:endParaRPr lang="zh-CN" sz="1800" kern="100" dirty="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09600">
                <a:tc>
                  <a:txBody>
                    <a:bodyPr/>
                    <a:lstStyle/>
                    <a:p>
                      <a:pPr indent="127000" algn="l">
                        <a:lnSpc>
                          <a:spcPct val="150000"/>
                        </a:lnSpc>
                        <a:spcAft>
                          <a:spcPts val="0"/>
                        </a:spcAft>
                      </a:pPr>
                      <a:r>
                        <a:rPr lang="zh-CN" sz="1800" kern="100" dirty="0">
                          <a:latin typeface="Times New Roman"/>
                          <a:ea typeface="宋体"/>
                        </a:rPr>
                        <a:t>需要迁移的百分比</a:t>
                      </a:r>
                      <a:r>
                        <a:rPr lang="en-US" sz="1800" kern="100" dirty="0">
                          <a:latin typeface="Times New Roman"/>
                          <a:ea typeface="宋体"/>
                        </a:rPr>
                        <a:t>U</a:t>
                      </a:r>
                      <a:endParaRPr lang="zh-CN" sz="1800" kern="100" dirty="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a:latin typeface="Times New Roman"/>
                          <a:ea typeface="宋体"/>
                        </a:rPr>
                        <a:t>50%</a:t>
                      </a:r>
                      <a:endParaRPr lang="zh-CN" sz="1800" kern="10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a:latin typeface="Times New Roman"/>
                          <a:ea typeface="宋体"/>
                        </a:rPr>
                        <a:t>90%</a:t>
                      </a:r>
                      <a:endParaRPr lang="zh-CN" sz="1800" kern="10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dirty="0">
                          <a:latin typeface="Times New Roman"/>
                          <a:ea typeface="宋体"/>
                        </a:rPr>
                        <a:t>99%</a:t>
                      </a:r>
                      <a:endParaRPr lang="zh-CN" sz="1800" kern="100" dirty="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09600">
                <a:tc>
                  <a:txBody>
                    <a:bodyPr/>
                    <a:lstStyle/>
                    <a:p>
                      <a:pPr indent="127000" algn="l">
                        <a:lnSpc>
                          <a:spcPct val="150000"/>
                        </a:lnSpc>
                        <a:spcAft>
                          <a:spcPts val="0"/>
                        </a:spcAft>
                      </a:pPr>
                      <a:r>
                        <a:rPr lang="zh-CN" sz="1800" kern="100" dirty="0">
                          <a:latin typeface="Times New Roman"/>
                          <a:ea typeface="宋体"/>
                        </a:rPr>
                        <a:t>释放的百分比</a:t>
                      </a:r>
                      <a:r>
                        <a:rPr lang="en-US" sz="1800" kern="100" dirty="0">
                          <a:latin typeface="Times New Roman"/>
                          <a:ea typeface="宋体"/>
                        </a:rPr>
                        <a:t> (1 - U)</a:t>
                      </a:r>
                      <a:endParaRPr lang="zh-CN" sz="1800" kern="100" dirty="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a:latin typeface="Times New Roman"/>
                          <a:ea typeface="宋体"/>
                        </a:rPr>
                        <a:t>50%</a:t>
                      </a:r>
                      <a:endParaRPr lang="zh-CN" sz="1800" kern="10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a:latin typeface="Times New Roman"/>
                          <a:ea typeface="宋体"/>
                        </a:rPr>
                        <a:t>10%</a:t>
                      </a:r>
                      <a:endParaRPr lang="zh-CN" sz="1800" kern="10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dirty="0">
                          <a:latin typeface="Times New Roman"/>
                          <a:ea typeface="宋体"/>
                        </a:rPr>
                        <a:t>1%</a:t>
                      </a:r>
                      <a:endParaRPr lang="zh-CN" sz="1800" kern="100" dirty="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09600">
                <a:tc>
                  <a:txBody>
                    <a:bodyPr/>
                    <a:lstStyle/>
                    <a:p>
                      <a:pPr indent="127000" algn="l">
                        <a:lnSpc>
                          <a:spcPct val="150000"/>
                        </a:lnSpc>
                        <a:spcAft>
                          <a:spcPts val="0"/>
                        </a:spcAft>
                      </a:pPr>
                      <a:r>
                        <a:rPr lang="zh-CN" sz="1800" kern="100" dirty="0">
                          <a:latin typeface="Times New Roman"/>
                          <a:ea typeface="宋体"/>
                        </a:rPr>
                        <a:t>清除效率</a:t>
                      </a:r>
                      <a:r>
                        <a:rPr lang="en-US" sz="1800" kern="100" dirty="0">
                          <a:latin typeface="Times New Roman"/>
                          <a:ea typeface="宋体"/>
                        </a:rPr>
                        <a:t> = (</a:t>
                      </a:r>
                      <a:r>
                        <a:rPr lang="en-US" sz="1800" kern="100" dirty="0" smtClean="0">
                          <a:latin typeface="Times New Roman"/>
                          <a:ea typeface="宋体"/>
                        </a:rPr>
                        <a:t>1 - U</a:t>
                      </a:r>
                      <a:r>
                        <a:rPr lang="en-US" sz="1800" kern="100" dirty="0">
                          <a:latin typeface="Times New Roman"/>
                          <a:ea typeface="宋体"/>
                        </a:rPr>
                        <a:t>) / U</a:t>
                      </a:r>
                      <a:endParaRPr lang="zh-CN" sz="1800" kern="100" dirty="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a:latin typeface="Times New Roman"/>
                          <a:ea typeface="宋体"/>
                        </a:rPr>
                        <a:t>100%</a:t>
                      </a:r>
                      <a:endParaRPr lang="zh-CN" sz="1800" kern="10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a:latin typeface="Times New Roman"/>
                          <a:ea typeface="宋体"/>
                        </a:rPr>
                        <a:t>11%</a:t>
                      </a:r>
                      <a:endParaRPr lang="zh-CN" sz="1800" kern="10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ts val="1500"/>
                        </a:lnSpc>
                        <a:spcAft>
                          <a:spcPts val="0"/>
                        </a:spcAft>
                      </a:pPr>
                      <a:r>
                        <a:rPr lang="en-US" sz="1800" kern="100" dirty="0">
                          <a:latin typeface="Times New Roman"/>
                          <a:ea typeface="宋体"/>
                        </a:rPr>
                        <a:t>1%</a:t>
                      </a:r>
                      <a:endParaRPr lang="zh-CN" sz="1800" kern="100" dirty="0">
                        <a:latin typeface="Times New Roman"/>
                        <a:ea typeface="宋体"/>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xmlns="" val="15419515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34</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685800" y="1143000"/>
            <a:ext cx="7924800" cy="3477875"/>
          </a:xfrm>
          <a:prstGeom prst="rect">
            <a:avLst/>
          </a:prstGeom>
          <a:noFill/>
          <a:ln w="9525">
            <a:noFill/>
            <a:miter lim="800000"/>
          </a:ln>
        </p:spPr>
        <p:txBody>
          <a:bodyPr>
            <a:spAutoFit/>
          </a:bodyPr>
          <a:lstStyle/>
          <a:p>
            <a:r>
              <a:rPr lang="en-US" altLang="zh-CN" sz="2000" dirty="0" smtClean="0"/>
              <a:t>      </a:t>
            </a:r>
            <a:r>
              <a:rPr lang="zh-CN" altLang="zh-CN" sz="2000" dirty="0" smtClean="0"/>
              <a:t>另外注意到</a:t>
            </a:r>
            <a:r>
              <a:rPr lang="en-US" altLang="zh-CN" sz="2000" dirty="0" err="1" smtClean="0">
                <a:solidFill>
                  <a:srgbClr val="FF0000"/>
                </a:solidFill>
              </a:rPr>
              <a:t>RAMCloud</a:t>
            </a:r>
            <a:r>
              <a:rPr lang="zh-CN" altLang="zh-CN" sz="2000" dirty="0" smtClean="0">
                <a:solidFill>
                  <a:srgbClr val="FF0000"/>
                </a:solidFill>
              </a:rPr>
              <a:t>在</a:t>
            </a:r>
            <a:r>
              <a:rPr lang="en-US" altLang="zh-CN" sz="2000" dirty="0" smtClean="0">
                <a:solidFill>
                  <a:srgbClr val="FF0000"/>
                </a:solidFill>
              </a:rPr>
              <a:t>Master</a:t>
            </a:r>
            <a:r>
              <a:rPr lang="zh-CN" altLang="zh-CN" sz="2000" dirty="0" smtClean="0">
                <a:solidFill>
                  <a:srgbClr val="FF0000"/>
                </a:solidFill>
              </a:rPr>
              <a:t>内存和</a:t>
            </a:r>
            <a:r>
              <a:rPr lang="en-US" altLang="zh-CN" sz="2000" dirty="0" smtClean="0">
                <a:solidFill>
                  <a:srgbClr val="FF0000"/>
                </a:solidFill>
              </a:rPr>
              <a:t>Backup</a:t>
            </a:r>
            <a:r>
              <a:rPr lang="zh-CN" altLang="zh-CN" sz="2000" dirty="0" smtClean="0">
                <a:solidFill>
                  <a:srgbClr val="FF0000"/>
                </a:solidFill>
              </a:rPr>
              <a:t>磁盘上保留了两套</a:t>
            </a:r>
            <a:r>
              <a:rPr lang="en-US" altLang="zh-CN" sz="2000" dirty="0" smtClean="0">
                <a:solidFill>
                  <a:srgbClr val="FF0000"/>
                </a:solidFill>
              </a:rPr>
              <a:t>Segment</a:t>
            </a:r>
            <a:r>
              <a:rPr lang="zh-CN" altLang="zh-CN" sz="2000" dirty="0" smtClean="0">
                <a:solidFill>
                  <a:srgbClr val="FF0000"/>
                </a:solidFill>
              </a:rPr>
              <a:t>体系</a:t>
            </a:r>
            <a:r>
              <a:rPr lang="zh-CN" altLang="zh-CN" sz="2000" dirty="0" smtClean="0"/>
              <a:t>，因此，清除工作也需要对两套体系完成。早期的对内存和磁盘的清除工作是结合在一起进行，但发现的一个问题是，当内存使用率高时（</a:t>
            </a:r>
            <a:r>
              <a:rPr lang="en-US" altLang="zh-CN" sz="2000" dirty="0" smtClean="0"/>
              <a:t>80~90%</a:t>
            </a:r>
            <a:r>
              <a:rPr lang="zh-CN" altLang="zh-CN" sz="2000" dirty="0" smtClean="0"/>
              <a:t>），与内存清除同时进行的磁盘清除占用了大量的网络带宽（这时磁盘使用率也高，迁移数据需要很大的开销），影响了集群写入数据（</a:t>
            </a:r>
            <a:r>
              <a:rPr lang="en-US" altLang="zh-CN" sz="2000" dirty="0" smtClean="0"/>
              <a:t>Write Data</a:t>
            </a:r>
            <a:r>
              <a:rPr lang="zh-CN" altLang="zh-CN" sz="2000" dirty="0" smtClean="0"/>
              <a:t>）的效率（</a:t>
            </a:r>
            <a:r>
              <a:rPr lang="en-US" altLang="zh-CN" sz="2000" dirty="0" smtClean="0"/>
              <a:t>Throughput</a:t>
            </a:r>
            <a:r>
              <a:rPr lang="zh-CN" altLang="zh-CN" sz="2000" dirty="0" smtClean="0"/>
              <a:t>）。</a:t>
            </a:r>
          </a:p>
          <a:p>
            <a:r>
              <a:rPr lang="en-US" altLang="zh-CN" sz="2000" dirty="0" smtClean="0"/>
              <a:t>      </a:t>
            </a:r>
            <a:r>
              <a:rPr lang="zh-CN" altLang="zh-CN" sz="2000" dirty="0" smtClean="0"/>
              <a:t>但</a:t>
            </a:r>
            <a:r>
              <a:rPr lang="en-US" altLang="zh-CN" sz="2000" dirty="0" err="1" smtClean="0"/>
              <a:t>RAMCloud</a:t>
            </a:r>
            <a:r>
              <a:rPr lang="zh-CN" altLang="zh-CN" sz="2000" dirty="0" smtClean="0"/>
              <a:t>的设计目标是达到内存高使用率的同时，也要有较高的写数据效率（</a:t>
            </a:r>
            <a:r>
              <a:rPr lang="en-US" altLang="zh-CN" sz="2000" dirty="0" smtClean="0"/>
              <a:t>Write Throughput</a:t>
            </a:r>
            <a:r>
              <a:rPr lang="zh-CN" altLang="zh-CN" sz="2000" dirty="0" smtClean="0"/>
              <a:t>）。对比内存与磁盘的性能特点可看出，内存空间昂贵，但读写带宽足够；磁盘存储空间廉价富余，但带宽有限。</a:t>
            </a:r>
            <a:r>
              <a:rPr lang="zh-CN" altLang="en-US" sz="2000" dirty="0" smtClean="0"/>
              <a:t>如何</a:t>
            </a:r>
            <a:r>
              <a:rPr lang="zh-CN" altLang="zh-CN" sz="2000" dirty="0" smtClean="0"/>
              <a:t>把性能特点相差悬殊的两种存储结构放在一个清除流程中达</a:t>
            </a:r>
            <a:r>
              <a:rPr lang="zh-CN" altLang="en-US" sz="2000" dirty="0" smtClean="0"/>
              <a:t>到较</a:t>
            </a:r>
            <a:r>
              <a:rPr lang="zh-CN" altLang="zh-CN" sz="2000" dirty="0" smtClean="0"/>
              <a:t>理想效果</a:t>
            </a:r>
            <a:r>
              <a:rPr lang="zh-CN" altLang="en-US" sz="2000" dirty="0" smtClean="0"/>
              <a:t>？</a:t>
            </a:r>
            <a:r>
              <a:rPr lang="en-US" altLang="zh-CN" sz="2000" dirty="0" smtClean="0"/>
              <a:t>--- Two-level Cleaning</a:t>
            </a:r>
            <a:endParaRPr lang="zh-CN" altLang="en-US" sz="2000" b="1" dirty="0">
              <a:solidFill>
                <a:srgbClr val="0823A8"/>
              </a:solidFill>
              <a:latin typeface="Calibri" panose="020F0502020204030204" pitchFamily="34" charset="0"/>
            </a:endParaRPr>
          </a:p>
        </p:txBody>
      </p:sp>
      <p:pic>
        <p:nvPicPr>
          <p:cNvPr id="8" name="对象 5"/>
          <p:cNvPicPr/>
          <p:nvPr/>
        </p:nvPicPr>
        <p:blipFill>
          <a:blip r:embed="rId4" cstate="print"/>
          <a:srcRect l="-3484" t="-10542" r="-2443" b="-3558"/>
          <a:stretch>
            <a:fillRect/>
          </a:stretch>
        </p:blipFill>
        <p:spPr>
          <a:xfrm>
            <a:off x="2057400" y="4800600"/>
            <a:ext cx="4800600" cy="1524000"/>
          </a:xfrm>
          <a:prstGeom prst="rect">
            <a:avLst/>
          </a:prstGeom>
          <a:noFill/>
        </p:spPr>
      </p:pic>
    </p:spTree>
    <p:extLst>
      <p:ext uri="{BB962C8B-B14F-4D97-AF65-F5344CB8AC3E}">
        <p14:creationId xmlns:p14="http://schemas.microsoft.com/office/powerpoint/2010/main" xmlns="" val="15419515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35</a:t>
            </a:fld>
            <a:endParaRPr lang="zh-CN" altLang="en-US" dirty="0"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609600" y="1295400"/>
            <a:ext cx="7620000" cy="461665"/>
          </a:xfrm>
          <a:prstGeom prst="rect">
            <a:avLst/>
          </a:prstGeom>
          <a:noFill/>
        </p:spPr>
        <p:txBody>
          <a:bodyPr wrap="square" rtlCol="0">
            <a:spAutoFit/>
          </a:bodyPr>
          <a:lstStyle/>
          <a:p>
            <a:r>
              <a:rPr lang="en-US" altLang="zh-CN" sz="2400" b="1" dirty="0" err="1" smtClean="0"/>
              <a:t>RAMCloud</a:t>
            </a:r>
            <a:r>
              <a:rPr lang="zh-CN" altLang="en-US" sz="2400" b="1" dirty="0" smtClean="0"/>
              <a:t> </a:t>
            </a:r>
            <a:r>
              <a:rPr lang="en-US" altLang="zh-CN" sz="2400" b="1" dirty="0" smtClean="0"/>
              <a:t>Two-level </a:t>
            </a:r>
            <a:r>
              <a:rPr lang="en-US" altLang="zh-CN" sz="2400" b="1" dirty="0"/>
              <a:t>Cleaning</a:t>
            </a:r>
            <a:r>
              <a:rPr lang="zh-CN" altLang="en-US" sz="2400" b="1" dirty="0" smtClean="0"/>
              <a:t>机制</a:t>
            </a:r>
            <a:r>
              <a:rPr lang="en-US" altLang="zh-CN" sz="2400" b="1" dirty="0" smtClean="0"/>
              <a:t>       </a:t>
            </a:r>
            <a:endParaRPr lang="zh-CN" altLang="en-US" sz="2400" b="1" dirty="0"/>
          </a:p>
        </p:txBody>
      </p:sp>
      <p:pic>
        <p:nvPicPr>
          <p:cNvPr id="2" name="图片 1"/>
          <p:cNvPicPr>
            <a:picLocks noChangeAspect="1"/>
          </p:cNvPicPr>
          <p:nvPr/>
        </p:nvPicPr>
        <p:blipFill>
          <a:blip r:embed="rId4" cstate="print"/>
          <a:stretch>
            <a:fillRect/>
          </a:stretch>
        </p:blipFill>
        <p:spPr>
          <a:xfrm>
            <a:off x="3810000" y="2133600"/>
            <a:ext cx="5821574" cy="3962400"/>
          </a:xfrm>
          <a:prstGeom prst="rect">
            <a:avLst/>
          </a:prstGeom>
        </p:spPr>
      </p:pic>
      <p:sp>
        <p:nvSpPr>
          <p:cNvPr id="8" name="文本框 7"/>
          <p:cNvSpPr txBox="1"/>
          <p:nvPr/>
        </p:nvSpPr>
        <p:spPr>
          <a:xfrm>
            <a:off x="609600" y="1905000"/>
            <a:ext cx="3124200" cy="4401205"/>
          </a:xfrm>
          <a:prstGeom prst="rect">
            <a:avLst/>
          </a:prstGeom>
          <a:noFill/>
        </p:spPr>
        <p:txBody>
          <a:bodyPr wrap="square" rtlCol="0">
            <a:spAutoFit/>
          </a:bodyPr>
          <a:lstStyle/>
          <a:p>
            <a:pPr>
              <a:buFont typeface="Wingdings" pitchFamily="2" charset="2"/>
              <a:buChar char="l"/>
            </a:pPr>
            <a:r>
              <a:rPr lang="en-US" altLang="zh-CN" sz="2000" dirty="0" smtClean="0"/>
              <a:t>  First-level </a:t>
            </a:r>
            <a:r>
              <a:rPr lang="en-US" altLang="zh-CN" sz="2000" dirty="0"/>
              <a:t>Cleaning</a:t>
            </a:r>
            <a:r>
              <a:rPr lang="zh-CN" altLang="en-US" sz="2000" dirty="0"/>
              <a:t>：</a:t>
            </a:r>
            <a:r>
              <a:rPr lang="en-US" altLang="zh-CN" sz="2000" dirty="0"/>
              <a:t>Segment Compaction</a:t>
            </a:r>
            <a:r>
              <a:rPr lang="zh-CN" altLang="en-US" sz="2000" dirty="0"/>
              <a:t>（分区压缩</a:t>
            </a:r>
            <a:r>
              <a:rPr lang="zh-CN" altLang="en-US" sz="2000" dirty="0" smtClean="0"/>
              <a:t>）</a:t>
            </a:r>
            <a:endParaRPr lang="en-US" altLang="zh-CN" sz="2000" dirty="0" smtClean="0"/>
          </a:p>
          <a:p>
            <a:r>
              <a:rPr lang="en-US" altLang="zh-CN" sz="2000" dirty="0" smtClean="0"/>
              <a:t>    </a:t>
            </a:r>
            <a:r>
              <a:rPr lang="zh-CN" altLang="en-US" sz="2000" dirty="0" smtClean="0"/>
              <a:t>在此</a:t>
            </a:r>
            <a:r>
              <a:rPr lang="zh-CN" altLang="en-US" sz="2000" dirty="0"/>
              <a:t>阶段清除线程只对内存内</a:t>
            </a:r>
            <a:r>
              <a:rPr lang="en-US" altLang="zh-CN" sz="2000" dirty="0"/>
              <a:t>Segment</a:t>
            </a:r>
            <a:r>
              <a:rPr lang="zh-CN" altLang="en-US" sz="2000" dirty="0"/>
              <a:t>内部的</a:t>
            </a:r>
            <a:r>
              <a:rPr lang="en-US" altLang="zh-CN" sz="2000" dirty="0"/>
              <a:t>Logs</a:t>
            </a:r>
            <a:r>
              <a:rPr lang="zh-CN" altLang="en-US" sz="2000" dirty="0"/>
              <a:t>进行清理和压缩，释放清除后的内存空间供再次使用。</a:t>
            </a:r>
          </a:p>
          <a:p>
            <a:pPr>
              <a:buFont typeface="Wingdings" pitchFamily="2" charset="2"/>
              <a:buChar char="l"/>
            </a:pPr>
            <a:r>
              <a:rPr lang="zh-CN" altLang="en-US" sz="2000" dirty="0" smtClean="0"/>
              <a:t>  </a:t>
            </a:r>
            <a:r>
              <a:rPr lang="en-US" altLang="zh-CN" sz="2000" dirty="0" smtClean="0"/>
              <a:t>Second-level </a:t>
            </a:r>
            <a:r>
              <a:rPr lang="en-US" altLang="zh-CN" sz="2000" dirty="0"/>
              <a:t>Cleaning</a:t>
            </a:r>
            <a:r>
              <a:rPr lang="zh-CN" altLang="en-US" sz="2000" dirty="0"/>
              <a:t>：</a:t>
            </a:r>
            <a:r>
              <a:rPr lang="en-US" altLang="zh-CN" sz="2000" dirty="0"/>
              <a:t>Combined </a:t>
            </a:r>
            <a:r>
              <a:rPr lang="en-US" altLang="zh-CN" sz="2000" dirty="0" smtClean="0"/>
              <a:t>Cleaning</a:t>
            </a:r>
          </a:p>
          <a:p>
            <a:r>
              <a:rPr lang="zh-CN" altLang="en-US" sz="2000" dirty="0" smtClean="0"/>
              <a:t>（综</a:t>
            </a:r>
            <a:r>
              <a:rPr lang="zh-CN" altLang="en-US" sz="2000" dirty="0"/>
              <a:t>和清除</a:t>
            </a:r>
            <a:r>
              <a:rPr lang="zh-CN" altLang="en-US" sz="2000" dirty="0" smtClean="0"/>
              <a:t>）</a:t>
            </a:r>
            <a:endParaRPr lang="en-US" altLang="zh-CN" sz="2000" dirty="0" smtClean="0"/>
          </a:p>
          <a:p>
            <a:r>
              <a:rPr lang="en-US" altLang="zh-CN" sz="2000" dirty="0" smtClean="0"/>
              <a:t>    </a:t>
            </a:r>
            <a:r>
              <a:rPr lang="zh-CN" altLang="en-US" sz="2000" dirty="0" smtClean="0"/>
              <a:t>同时</a:t>
            </a:r>
            <a:r>
              <a:rPr lang="zh-CN" altLang="en-US" sz="2000" dirty="0"/>
              <a:t>清除多个</a:t>
            </a:r>
            <a:r>
              <a:rPr lang="en-US" altLang="zh-CN" dirty="0"/>
              <a:t>Segments</a:t>
            </a:r>
            <a:r>
              <a:rPr lang="en-US" altLang="zh-CN" sz="2000" dirty="0"/>
              <a:t>,</a:t>
            </a:r>
            <a:r>
              <a:rPr lang="zh-CN" altLang="en-US" sz="2000" dirty="0"/>
              <a:t>并进行磁盘</a:t>
            </a:r>
            <a:r>
              <a:rPr lang="zh-CN" altLang="en-US" sz="2000" dirty="0" smtClean="0"/>
              <a:t>清除，同步进行。</a:t>
            </a:r>
            <a:endParaRPr lang="zh-CN" altLang="en-US" sz="2000" dirty="0"/>
          </a:p>
        </p:txBody>
      </p:sp>
    </p:spTree>
    <p:extLst>
      <p:ext uri="{BB962C8B-B14F-4D97-AF65-F5344CB8AC3E}">
        <p14:creationId xmlns:p14="http://schemas.microsoft.com/office/powerpoint/2010/main" xmlns="" val="40208708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4</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838200" y="1143000"/>
            <a:ext cx="7924800" cy="584775"/>
          </a:xfrm>
          <a:prstGeom prst="rect">
            <a:avLst/>
          </a:prstGeom>
          <a:noFill/>
          <a:ln w="9525">
            <a:noFill/>
            <a:miter lim="800000"/>
          </a:ln>
        </p:spPr>
        <p:txBody>
          <a:bodyPr>
            <a:spAutoFit/>
          </a:bodyPr>
          <a:lstStyle/>
          <a:p>
            <a:r>
              <a:rPr lang="zh-CN" altLang="en-US" sz="3200" b="1" dirty="0" smtClean="0">
                <a:solidFill>
                  <a:srgbClr val="0823A8"/>
                </a:solidFill>
                <a:latin typeface="Calibri" panose="020F0502020204030204" pitchFamily="34" charset="0"/>
              </a:rPr>
              <a:t>内存计算概念</a:t>
            </a:r>
            <a:endParaRPr lang="zh-CN" altLang="en-US" sz="3200" b="1" dirty="0">
              <a:solidFill>
                <a:srgbClr val="0823A8"/>
              </a:solidFill>
              <a:latin typeface="Calibri" panose="020F0502020204030204" pitchFamily="34" charset="0"/>
            </a:endParaRPr>
          </a:p>
        </p:txBody>
      </p:sp>
      <p:sp>
        <p:nvSpPr>
          <p:cNvPr id="3" name="文本框 2"/>
          <p:cNvSpPr txBox="1"/>
          <p:nvPr/>
        </p:nvSpPr>
        <p:spPr>
          <a:xfrm>
            <a:off x="838200" y="1752600"/>
            <a:ext cx="7696200" cy="1323439"/>
          </a:xfrm>
          <a:prstGeom prst="rect">
            <a:avLst/>
          </a:prstGeom>
          <a:noFill/>
        </p:spPr>
        <p:txBody>
          <a:bodyPr wrap="square" rtlCol="0">
            <a:spAutoFit/>
          </a:bodyPr>
          <a:lstStyle/>
          <a:p>
            <a:r>
              <a:rPr lang="zh-CN" altLang="en-US" sz="2000" dirty="0" smtClean="0"/>
              <a:t>        内存</a:t>
            </a:r>
            <a:r>
              <a:rPr lang="zh-CN" altLang="en-US" sz="2000" dirty="0"/>
              <a:t>计算（</a:t>
            </a:r>
            <a:r>
              <a:rPr lang="en-US" altLang="zh-CN" sz="2000" dirty="0"/>
              <a:t>In-memory Computing</a:t>
            </a:r>
            <a:r>
              <a:rPr lang="zh-CN" altLang="en-US" sz="2000" dirty="0" smtClean="0"/>
              <a:t>）指</a:t>
            </a:r>
            <a:r>
              <a:rPr lang="zh-CN" altLang="en-US" sz="2000" dirty="0"/>
              <a:t>采用了各种内存技术在计算过程中让</a:t>
            </a:r>
            <a:r>
              <a:rPr lang="en-US" altLang="zh-CN" sz="2000" dirty="0"/>
              <a:t>CPU</a:t>
            </a:r>
            <a:r>
              <a:rPr lang="zh-CN" altLang="en-US" sz="2000" dirty="0"/>
              <a:t>从主内存（</a:t>
            </a:r>
            <a:r>
              <a:rPr lang="en-US" altLang="zh-CN" sz="2000" dirty="0"/>
              <a:t>main memory</a:t>
            </a:r>
            <a:r>
              <a:rPr lang="zh-CN" altLang="en-US" sz="2000" dirty="0" smtClean="0"/>
              <a:t>）而</a:t>
            </a:r>
            <a:r>
              <a:rPr lang="zh-CN" altLang="en-US" sz="2000" dirty="0"/>
              <a:t>不是从磁盘（</a:t>
            </a:r>
            <a:r>
              <a:rPr lang="en-US" altLang="zh-CN" sz="2000" dirty="0"/>
              <a:t>disk</a:t>
            </a:r>
            <a:r>
              <a:rPr lang="zh-CN" altLang="en-US" sz="2000" dirty="0"/>
              <a:t>）读写数据的计算模型。这里的内存技术包括列存储格式、数据分区与压缩、增量写入、无汇总表等方法</a:t>
            </a:r>
            <a:r>
              <a:rPr lang="zh-CN" altLang="en-US" sz="2000" dirty="0" smtClean="0"/>
              <a:t>。</a:t>
            </a:r>
            <a:endParaRPr lang="zh-CN" altLang="en-US" sz="2000" dirty="0"/>
          </a:p>
        </p:txBody>
      </p:sp>
      <p:pic>
        <p:nvPicPr>
          <p:cNvPr id="4" name="图片 3"/>
          <p:cNvPicPr>
            <a:picLocks noChangeAspect="1"/>
          </p:cNvPicPr>
          <p:nvPr/>
        </p:nvPicPr>
        <p:blipFill>
          <a:blip r:embed="rId4" cstate="print"/>
          <a:stretch>
            <a:fillRect/>
          </a:stretch>
        </p:blipFill>
        <p:spPr>
          <a:xfrm>
            <a:off x="1371600" y="3124200"/>
            <a:ext cx="6532248" cy="3507212"/>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5</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2056" name="TextBox 12"/>
          <p:cNvSpPr txBox="1">
            <a:spLocks noChangeArrowheads="1"/>
          </p:cNvSpPr>
          <p:nvPr/>
        </p:nvSpPr>
        <p:spPr bwMode="auto">
          <a:xfrm>
            <a:off x="740434" y="1136426"/>
            <a:ext cx="7924800" cy="523220"/>
          </a:xfrm>
          <a:prstGeom prst="rect">
            <a:avLst/>
          </a:prstGeom>
          <a:noFill/>
          <a:ln w="9525">
            <a:noFill/>
            <a:miter lim="800000"/>
          </a:ln>
        </p:spPr>
        <p:txBody>
          <a:bodyPr>
            <a:spAutoFit/>
          </a:bodyPr>
          <a:lstStyle/>
          <a:p>
            <a:r>
              <a:rPr lang="zh-CN" altLang="en-US" sz="2800" b="1" dirty="0" smtClean="0"/>
              <a:t>内存技术 </a:t>
            </a:r>
            <a:r>
              <a:rPr lang="en-US" altLang="zh-CN" sz="2800" b="1" dirty="0" smtClean="0"/>
              <a:t>– </a:t>
            </a:r>
            <a:r>
              <a:rPr lang="zh-CN" altLang="en-US" sz="2000" b="1" dirty="0" smtClean="0"/>
              <a:t>数据压缩存储</a:t>
            </a:r>
            <a:r>
              <a:rPr lang="en-US" altLang="zh-CN" sz="2000" b="1" dirty="0" smtClean="0"/>
              <a:t>  </a:t>
            </a:r>
            <a:endParaRPr lang="zh-CN" altLang="en-US" sz="2000" b="1" dirty="0"/>
          </a:p>
        </p:txBody>
      </p:sp>
      <p:sp>
        <p:nvSpPr>
          <p:cNvPr id="3" name="文本框 2"/>
          <p:cNvSpPr txBox="1"/>
          <p:nvPr/>
        </p:nvSpPr>
        <p:spPr>
          <a:xfrm>
            <a:off x="762000" y="1828800"/>
            <a:ext cx="7696200" cy="646331"/>
          </a:xfrm>
          <a:prstGeom prst="rect">
            <a:avLst/>
          </a:prstGeom>
          <a:noFill/>
        </p:spPr>
        <p:txBody>
          <a:bodyPr wrap="square" rtlCol="0">
            <a:spAutoFit/>
          </a:bodyPr>
          <a:lstStyle/>
          <a:p>
            <a:r>
              <a:rPr lang="zh-CN" altLang="en-US" dirty="0" smtClean="0"/>
              <a:t>      包括</a:t>
            </a:r>
            <a:r>
              <a:rPr lang="zh-CN" altLang="en-US" dirty="0"/>
              <a:t>字典编码算法、高效压缩存储、数据操作等。</a:t>
            </a:r>
            <a:r>
              <a:rPr lang="zh-CN" altLang="en-US" dirty="0" smtClean="0"/>
              <a:t>下图为字典编码压缩基本原理。</a:t>
            </a:r>
            <a:endParaRPr lang="en-US" altLang="zh-CN" dirty="0" smtClean="0"/>
          </a:p>
        </p:txBody>
      </p:sp>
      <p:pic>
        <p:nvPicPr>
          <p:cNvPr id="4" name="图片 3"/>
          <p:cNvPicPr>
            <a:picLocks noChangeAspect="1"/>
          </p:cNvPicPr>
          <p:nvPr/>
        </p:nvPicPr>
        <p:blipFill>
          <a:blip r:embed="rId4" cstate="print"/>
          <a:stretch>
            <a:fillRect/>
          </a:stretch>
        </p:blipFill>
        <p:spPr>
          <a:xfrm>
            <a:off x="1295400" y="2514600"/>
            <a:ext cx="6705600" cy="3982207"/>
          </a:xfrm>
          <a:prstGeom prst="rect">
            <a:avLst/>
          </a:prstGeom>
        </p:spPr>
      </p:pic>
    </p:spTree>
    <p:extLst>
      <p:ext uri="{BB962C8B-B14F-4D97-AF65-F5344CB8AC3E}">
        <p14:creationId xmlns:p14="http://schemas.microsoft.com/office/powerpoint/2010/main" xmlns="" val="34096922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6</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762000" y="1752600"/>
            <a:ext cx="7696200" cy="1015663"/>
          </a:xfrm>
          <a:prstGeom prst="rect">
            <a:avLst/>
          </a:prstGeom>
          <a:noFill/>
        </p:spPr>
        <p:txBody>
          <a:bodyPr wrap="square" rtlCol="0">
            <a:spAutoFit/>
          </a:bodyPr>
          <a:lstStyle/>
          <a:p>
            <a:r>
              <a:rPr lang="zh-CN" altLang="en-US" sz="2000" dirty="0" smtClean="0"/>
              <a:t>  包</a:t>
            </a:r>
            <a:r>
              <a:rPr lang="zh-CN" altLang="en-US" sz="2000" dirty="0"/>
              <a:t>含内存数据格式、内存索引等技术</a:t>
            </a:r>
            <a:r>
              <a:rPr lang="zh-CN" altLang="en-US" sz="2000" dirty="0" smtClean="0"/>
              <a:t>。以图示的</a:t>
            </a:r>
            <a:r>
              <a:rPr lang="zh-CN" altLang="en-US" sz="2000" dirty="0"/>
              <a:t>数据表为例，在经过压缩后，在内存空间内的存储方式（物理存储）有行存储（</a:t>
            </a:r>
            <a:r>
              <a:rPr lang="en-US" altLang="zh-CN" sz="2000" dirty="0"/>
              <a:t>Row-based store</a:t>
            </a:r>
            <a:r>
              <a:rPr lang="zh-CN" altLang="en-US" sz="2000" dirty="0"/>
              <a:t>）和列存储（</a:t>
            </a:r>
            <a:r>
              <a:rPr lang="en-US" altLang="zh-CN" sz="2000" dirty="0"/>
              <a:t>Column-based store</a:t>
            </a:r>
            <a:r>
              <a:rPr lang="zh-CN" altLang="en-US" sz="2000" dirty="0"/>
              <a:t>）两种</a:t>
            </a:r>
            <a:r>
              <a:rPr lang="zh-CN" altLang="en-US" sz="2000" dirty="0" smtClean="0"/>
              <a:t>方式。</a:t>
            </a:r>
            <a:endParaRPr lang="en-US" altLang="zh-CN" sz="2000" dirty="0" smtClean="0"/>
          </a:p>
        </p:txBody>
      </p:sp>
      <p:pic>
        <p:nvPicPr>
          <p:cNvPr id="2" name="图片 1"/>
          <p:cNvPicPr>
            <a:picLocks noChangeAspect="1"/>
          </p:cNvPicPr>
          <p:nvPr/>
        </p:nvPicPr>
        <p:blipFill>
          <a:blip r:embed="rId4" cstate="print"/>
          <a:stretch>
            <a:fillRect/>
          </a:stretch>
        </p:blipFill>
        <p:spPr>
          <a:xfrm>
            <a:off x="1828800" y="2819400"/>
            <a:ext cx="5562600" cy="3828802"/>
          </a:xfrm>
          <a:prstGeom prst="rect">
            <a:avLst/>
          </a:prstGeom>
        </p:spPr>
      </p:pic>
      <p:sp>
        <p:nvSpPr>
          <p:cNvPr id="10" name="TextBox 12"/>
          <p:cNvSpPr txBox="1">
            <a:spLocks noChangeArrowheads="1"/>
          </p:cNvSpPr>
          <p:nvPr/>
        </p:nvSpPr>
        <p:spPr bwMode="auto">
          <a:xfrm>
            <a:off x="740434" y="1136426"/>
            <a:ext cx="7924800" cy="523220"/>
          </a:xfrm>
          <a:prstGeom prst="rect">
            <a:avLst/>
          </a:prstGeom>
          <a:noFill/>
          <a:ln w="9525">
            <a:noFill/>
            <a:miter lim="800000"/>
          </a:ln>
        </p:spPr>
        <p:txBody>
          <a:bodyPr>
            <a:spAutoFit/>
          </a:bodyPr>
          <a:lstStyle/>
          <a:p>
            <a:r>
              <a:rPr lang="zh-CN" altLang="en-US" sz="2800" b="1" dirty="0" smtClean="0"/>
              <a:t>内存技术 </a:t>
            </a:r>
            <a:r>
              <a:rPr lang="en-US" altLang="zh-CN" sz="2800" b="1" dirty="0" smtClean="0"/>
              <a:t>– </a:t>
            </a:r>
            <a:r>
              <a:rPr lang="zh-CN" altLang="en-US" sz="2000" b="1" dirty="0" smtClean="0"/>
              <a:t>列存储结构（</a:t>
            </a:r>
            <a:r>
              <a:rPr lang="en-US" altLang="zh-CN" sz="2000" b="1" dirty="0" smtClean="0"/>
              <a:t>columnar storage structure</a:t>
            </a:r>
            <a:r>
              <a:rPr lang="zh-CN" altLang="en-US" sz="2000" b="1" dirty="0" smtClean="0"/>
              <a:t>）</a:t>
            </a:r>
            <a:endParaRPr lang="zh-CN" altLang="en-US" sz="2000" b="1" dirty="0"/>
          </a:p>
        </p:txBody>
      </p:sp>
    </p:spTree>
    <p:extLst>
      <p:ext uri="{BB962C8B-B14F-4D97-AF65-F5344CB8AC3E}">
        <p14:creationId xmlns:p14="http://schemas.microsoft.com/office/powerpoint/2010/main" xmlns="" val="16072036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7</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685800" y="2057400"/>
            <a:ext cx="8153400" cy="3908762"/>
          </a:xfrm>
          <a:prstGeom prst="rect">
            <a:avLst/>
          </a:prstGeom>
          <a:noFill/>
        </p:spPr>
        <p:txBody>
          <a:bodyPr wrap="square" rtlCol="0">
            <a:spAutoFit/>
          </a:bodyPr>
          <a:lstStyle/>
          <a:p>
            <a:r>
              <a:rPr lang="zh-CN" altLang="en-US" sz="2000" dirty="0" smtClean="0"/>
              <a:t>  问题：</a:t>
            </a:r>
            <a:r>
              <a:rPr lang="en-US" altLang="zh-CN" sz="2000" dirty="0" smtClean="0"/>
              <a:t>1000</a:t>
            </a:r>
            <a:r>
              <a:rPr lang="zh-CN" altLang="en-US" sz="2000" dirty="0" smtClean="0"/>
              <a:t>万条数据的购买记录表，</a:t>
            </a:r>
            <a:r>
              <a:rPr lang="en-US" altLang="zh-CN" sz="2000" dirty="0" smtClean="0"/>
              <a:t>100</a:t>
            </a:r>
            <a:r>
              <a:rPr lang="zh-CN" altLang="en-US" sz="2000" dirty="0" smtClean="0"/>
              <a:t>万顾客（</a:t>
            </a:r>
            <a:r>
              <a:rPr lang="en-US" altLang="zh-CN" sz="2000" dirty="0" smtClean="0"/>
              <a:t>Customers</a:t>
            </a:r>
            <a:r>
              <a:rPr lang="zh-CN" altLang="en-US" sz="2000" dirty="0" smtClean="0"/>
              <a:t>检索表有</a:t>
            </a:r>
            <a:r>
              <a:rPr lang="en-US" altLang="zh-CN" sz="2000" dirty="0" smtClean="0"/>
              <a:t>100</a:t>
            </a:r>
            <a:r>
              <a:rPr lang="zh-CN" altLang="en-US" sz="2000" dirty="0" smtClean="0"/>
              <a:t>万条），</a:t>
            </a:r>
            <a:r>
              <a:rPr lang="en-US" altLang="zh-CN" sz="2000" dirty="0" smtClean="0"/>
              <a:t>200</a:t>
            </a:r>
            <a:r>
              <a:rPr lang="zh-CN" altLang="en-US" sz="2000" dirty="0" smtClean="0"/>
              <a:t>万商品（</a:t>
            </a:r>
            <a:r>
              <a:rPr lang="en-US" altLang="zh-CN" sz="2000" dirty="0" smtClean="0"/>
              <a:t>Materials</a:t>
            </a:r>
            <a:r>
              <a:rPr lang="zh-CN" altLang="en-US" sz="2000" dirty="0" smtClean="0"/>
              <a:t>检索表有</a:t>
            </a:r>
            <a:r>
              <a:rPr lang="en-US" altLang="zh-CN" sz="2000" dirty="0" smtClean="0"/>
              <a:t>200</a:t>
            </a:r>
            <a:r>
              <a:rPr lang="zh-CN" altLang="en-US" sz="2000" dirty="0" smtClean="0"/>
              <a:t>万条）。如何在</a:t>
            </a:r>
            <a:r>
              <a:rPr lang="en-US" altLang="zh-CN" sz="2000" dirty="0" smtClean="0"/>
              <a:t>2000</a:t>
            </a:r>
            <a:r>
              <a:rPr lang="zh-CN" altLang="en-US" sz="2000" dirty="0" smtClean="0"/>
              <a:t>万条数据（假设分别包含在</a:t>
            </a:r>
            <a:r>
              <a:rPr lang="en-US" altLang="zh-CN" sz="2000" dirty="0" smtClean="0"/>
              <a:t>2</a:t>
            </a:r>
            <a:r>
              <a:rPr lang="zh-CN" altLang="en-US" sz="2000" dirty="0" smtClean="0"/>
              <a:t>个大表中，每个大表存</a:t>
            </a:r>
            <a:r>
              <a:rPr lang="en-US" altLang="zh-CN" sz="2000" dirty="0" smtClean="0"/>
              <a:t>1000</a:t>
            </a:r>
            <a:r>
              <a:rPr lang="zh-CN" altLang="en-US" sz="2000" dirty="0" smtClean="0"/>
              <a:t>万条数据）的购买记录表中找出</a:t>
            </a:r>
            <a:r>
              <a:rPr lang="zh-CN" altLang="en-US" sz="2000" dirty="0" smtClean="0">
                <a:solidFill>
                  <a:srgbClr val="FF0000"/>
                </a:solidFill>
              </a:rPr>
              <a:t>“</a:t>
            </a:r>
            <a:r>
              <a:rPr lang="en-US" altLang="zh-CN" sz="2000" dirty="0" smtClean="0">
                <a:solidFill>
                  <a:srgbClr val="FF0000"/>
                </a:solidFill>
              </a:rPr>
              <a:t>Miller</a:t>
            </a:r>
            <a:r>
              <a:rPr lang="zh-CN" altLang="en-US" sz="2000" dirty="0" smtClean="0">
                <a:solidFill>
                  <a:srgbClr val="FF0000"/>
                </a:solidFill>
              </a:rPr>
              <a:t>”购买“</a:t>
            </a:r>
            <a:r>
              <a:rPr lang="en-US" altLang="zh-CN" sz="2000" dirty="0" smtClean="0">
                <a:solidFill>
                  <a:srgbClr val="FF0000"/>
                </a:solidFill>
              </a:rPr>
              <a:t>refrigerator</a:t>
            </a:r>
            <a:r>
              <a:rPr lang="zh-CN" altLang="en-US" sz="2000" dirty="0" smtClean="0">
                <a:solidFill>
                  <a:srgbClr val="FF0000"/>
                </a:solidFill>
              </a:rPr>
              <a:t>”的次数？</a:t>
            </a:r>
            <a:endParaRPr lang="en-US" altLang="zh-CN" sz="2000" dirty="0" smtClean="0">
              <a:solidFill>
                <a:srgbClr val="FF0000"/>
              </a:solidFill>
            </a:endParaRPr>
          </a:p>
          <a:p>
            <a:pPr>
              <a:spcBef>
                <a:spcPts val="1200"/>
              </a:spcBef>
            </a:pPr>
            <a:r>
              <a:rPr lang="zh-CN" altLang="en-US" sz="2000" b="1" dirty="0" smtClean="0"/>
              <a:t>行存储方法</a:t>
            </a:r>
            <a:r>
              <a:rPr lang="zh-CN" altLang="en-US" sz="2000" dirty="0" smtClean="0"/>
              <a:t>：</a:t>
            </a:r>
            <a:r>
              <a:rPr lang="zh-CN" altLang="en-US" dirty="0" smtClean="0"/>
              <a:t>首先搜索“</a:t>
            </a:r>
            <a:r>
              <a:rPr lang="en-US" altLang="zh-CN" dirty="0" smtClean="0"/>
              <a:t>Miller</a:t>
            </a:r>
            <a:r>
              <a:rPr lang="zh-CN" altLang="en-US" dirty="0" smtClean="0"/>
              <a:t>” </a:t>
            </a:r>
            <a:r>
              <a:rPr lang="en-US" altLang="zh-CN" i="1" dirty="0" smtClean="0"/>
              <a:t>Select Rows by Customer Name=“Miller”</a:t>
            </a:r>
          </a:p>
          <a:p>
            <a:r>
              <a:rPr lang="en-US" altLang="zh-CN" dirty="0" smtClean="0"/>
              <a:t>                         </a:t>
            </a:r>
            <a:r>
              <a:rPr lang="zh-CN" altLang="en-US" dirty="0" smtClean="0"/>
              <a:t>最坏情况 </a:t>
            </a:r>
            <a:r>
              <a:rPr lang="en-US" altLang="zh-CN" dirty="0" smtClean="0"/>
              <a:t>1000</a:t>
            </a:r>
            <a:r>
              <a:rPr lang="zh-CN" altLang="en-US" dirty="0" smtClean="0"/>
              <a:t>万次，得到一个子表；</a:t>
            </a:r>
            <a:endParaRPr lang="en-US" altLang="zh-CN" dirty="0" smtClean="0"/>
          </a:p>
          <a:p>
            <a:r>
              <a:rPr lang="zh-CN" altLang="en-US" dirty="0" smtClean="0"/>
              <a:t>                         再搜索“</a:t>
            </a:r>
            <a:r>
              <a:rPr lang="en-US" altLang="zh-CN" dirty="0" err="1" smtClean="0"/>
              <a:t>refrigetor</a:t>
            </a:r>
            <a:r>
              <a:rPr lang="zh-CN" altLang="en-US" dirty="0" smtClean="0"/>
              <a:t>” </a:t>
            </a:r>
            <a:r>
              <a:rPr lang="en-US" altLang="zh-CN" i="1" dirty="0" smtClean="0"/>
              <a:t>Select Rows by Material =“refrigerator”</a:t>
            </a:r>
          </a:p>
          <a:p>
            <a:r>
              <a:rPr lang="en-US" altLang="zh-CN" dirty="0" smtClean="0"/>
              <a:t>                         </a:t>
            </a:r>
            <a:r>
              <a:rPr lang="zh-CN" altLang="en-US" dirty="0" smtClean="0"/>
              <a:t>最坏情况 </a:t>
            </a:r>
            <a:r>
              <a:rPr lang="en-US" altLang="zh-CN" dirty="0" smtClean="0"/>
              <a:t>1000</a:t>
            </a:r>
            <a:r>
              <a:rPr lang="zh-CN" altLang="en-US" dirty="0" smtClean="0"/>
              <a:t>万次，得到一个子表；</a:t>
            </a:r>
            <a:endParaRPr lang="en-US" altLang="zh-CN" dirty="0" smtClean="0"/>
          </a:p>
          <a:p>
            <a:r>
              <a:rPr lang="en-US" altLang="zh-CN" dirty="0" smtClean="0"/>
              <a:t>                         Join</a:t>
            </a:r>
            <a:r>
              <a:rPr lang="zh-CN" altLang="en-US" dirty="0" smtClean="0"/>
              <a:t>两个子表，得到同时包含“</a:t>
            </a:r>
            <a:r>
              <a:rPr lang="en-US" altLang="zh-CN" dirty="0" smtClean="0"/>
              <a:t>Miller</a:t>
            </a:r>
            <a:r>
              <a:rPr lang="zh-CN" altLang="en-US" dirty="0" smtClean="0"/>
              <a:t>”和“</a:t>
            </a:r>
            <a:r>
              <a:rPr lang="en-US" altLang="zh-CN" dirty="0" err="1" smtClean="0"/>
              <a:t>refrigetraor</a:t>
            </a:r>
            <a:r>
              <a:rPr lang="zh-CN" altLang="en-US" dirty="0" smtClean="0"/>
              <a:t>”的项，</a:t>
            </a:r>
            <a:endParaRPr lang="en-US" altLang="zh-CN" dirty="0" smtClean="0"/>
          </a:p>
          <a:p>
            <a:r>
              <a:rPr lang="zh-CN" altLang="en-US" dirty="0" smtClean="0"/>
              <a:t>                         最坏情况 </a:t>
            </a:r>
            <a:r>
              <a:rPr lang="en-US" altLang="zh-CN" dirty="0" smtClean="0"/>
              <a:t>1000</a:t>
            </a:r>
            <a:r>
              <a:rPr lang="zh-CN" altLang="en-US" dirty="0" smtClean="0"/>
              <a:t>万 </a:t>
            </a:r>
            <a:r>
              <a:rPr lang="en-US" altLang="zh-CN" dirty="0" smtClean="0"/>
              <a:t>x 1000</a:t>
            </a:r>
            <a:r>
              <a:rPr lang="zh-CN" altLang="en-US" dirty="0" smtClean="0"/>
              <a:t>万次操作</a:t>
            </a:r>
            <a:endParaRPr lang="en-US" altLang="zh-CN" dirty="0" smtClean="0"/>
          </a:p>
          <a:p>
            <a:pPr>
              <a:spcBef>
                <a:spcPts val="1200"/>
              </a:spcBef>
            </a:pPr>
            <a:r>
              <a:rPr lang="en-US" altLang="zh-CN" dirty="0" smtClean="0"/>
              <a:t>                         </a:t>
            </a:r>
            <a:r>
              <a:rPr lang="zh-CN" altLang="en-US" dirty="0" smtClean="0">
                <a:solidFill>
                  <a:srgbClr val="3F21F1"/>
                </a:solidFill>
              </a:rPr>
              <a:t>总操作次数 </a:t>
            </a:r>
            <a:r>
              <a:rPr lang="en-US" altLang="zh-CN" dirty="0" smtClean="0">
                <a:solidFill>
                  <a:srgbClr val="3F21F1"/>
                </a:solidFill>
              </a:rPr>
              <a:t>= 1000</a:t>
            </a:r>
            <a:r>
              <a:rPr lang="zh-CN" altLang="en-US" dirty="0" smtClean="0">
                <a:solidFill>
                  <a:srgbClr val="3F21F1"/>
                </a:solidFill>
              </a:rPr>
              <a:t>万</a:t>
            </a:r>
            <a:r>
              <a:rPr lang="en-US" altLang="zh-CN" dirty="0" smtClean="0">
                <a:solidFill>
                  <a:srgbClr val="3F21F1"/>
                </a:solidFill>
              </a:rPr>
              <a:t>+1000</a:t>
            </a:r>
            <a:r>
              <a:rPr lang="zh-CN" altLang="en-US" dirty="0" smtClean="0">
                <a:solidFill>
                  <a:srgbClr val="3F21F1"/>
                </a:solidFill>
              </a:rPr>
              <a:t>万</a:t>
            </a:r>
            <a:r>
              <a:rPr lang="en-US" altLang="zh-CN" dirty="0" smtClean="0">
                <a:solidFill>
                  <a:srgbClr val="3F21F1"/>
                </a:solidFill>
              </a:rPr>
              <a:t>+1000000</a:t>
            </a:r>
            <a:r>
              <a:rPr lang="zh-CN" altLang="en-US" dirty="0" smtClean="0">
                <a:solidFill>
                  <a:srgbClr val="3F21F1"/>
                </a:solidFill>
              </a:rPr>
              <a:t>万 </a:t>
            </a:r>
            <a:r>
              <a:rPr lang="en-US" altLang="zh-CN" dirty="0" smtClean="0">
                <a:solidFill>
                  <a:srgbClr val="3F21F1"/>
                </a:solidFill>
              </a:rPr>
              <a:t>= 100.2 </a:t>
            </a:r>
            <a:r>
              <a:rPr lang="zh-CN" altLang="en-US" dirty="0" smtClean="0">
                <a:solidFill>
                  <a:srgbClr val="3F21F1"/>
                </a:solidFill>
              </a:rPr>
              <a:t>亿次</a:t>
            </a:r>
            <a:endParaRPr lang="en-US" altLang="zh-CN" dirty="0" smtClean="0">
              <a:solidFill>
                <a:srgbClr val="3F21F1"/>
              </a:solidFill>
            </a:endParaRPr>
          </a:p>
          <a:p>
            <a:endParaRPr lang="en-US" altLang="zh-CN" sz="2000" dirty="0" smtClean="0"/>
          </a:p>
        </p:txBody>
      </p:sp>
      <p:sp>
        <p:nvSpPr>
          <p:cNvPr id="10" name="TextBox 12"/>
          <p:cNvSpPr txBox="1">
            <a:spLocks noChangeArrowheads="1"/>
          </p:cNvSpPr>
          <p:nvPr/>
        </p:nvSpPr>
        <p:spPr bwMode="auto">
          <a:xfrm>
            <a:off x="609600" y="1295400"/>
            <a:ext cx="7924800" cy="523220"/>
          </a:xfrm>
          <a:prstGeom prst="rect">
            <a:avLst/>
          </a:prstGeom>
          <a:noFill/>
          <a:ln w="9525">
            <a:noFill/>
            <a:miter lim="800000"/>
          </a:ln>
        </p:spPr>
        <p:txBody>
          <a:bodyPr>
            <a:spAutoFit/>
          </a:bodyPr>
          <a:lstStyle/>
          <a:p>
            <a:r>
              <a:rPr lang="zh-CN" altLang="en-US" sz="2800" b="1" dirty="0" smtClean="0"/>
              <a:t>列存储结构算例</a:t>
            </a:r>
            <a:endParaRPr lang="zh-CN" altLang="en-US" sz="2800" b="1" dirty="0"/>
          </a:p>
        </p:txBody>
      </p:sp>
    </p:spTree>
    <p:extLst>
      <p:ext uri="{BB962C8B-B14F-4D97-AF65-F5344CB8AC3E}">
        <p14:creationId xmlns:p14="http://schemas.microsoft.com/office/powerpoint/2010/main" xmlns="" val="16072036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8</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3" name="文本框 2"/>
          <p:cNvSpPr txBox="1"/>
          <p:nvPr/>
        </p:nvSpPr>
        <p:spPr>
          <a:xfrm>
            <a:off x="685800" y="1752600"/>
            <a:ext cx="8153400" cy="4739759"/>
          </a:xfrm>
          <a:prstGeom prst="rect">
            <a:avLst/>
          </a:prstGeom>
          <a:noFill/>
        </p:spPr>
        <p:txBody>
          <a:bodyPr wrap="square" rtlCol="0">
            <a:spAutoFit/>
          </a:bodyPr>
          <a:lstStyle/>
          <a:p>
            <a:pPr>
              <a:spcBef>
                <a:spcPts val="1200"/>
              </a:spcBef>
            </a:pPr>
            <a:r>
              <a:rPr lang="zh-CN" altLang="en-US" sz="2000" b="1" dirty="0" smtClean="0"/>
              <a:t>列存储方法</a:t>
            </a:r>
            <a:r>
              <a:rPr lang="zh-CN" altLang="en-US" sz="2000" dirty="0" smtClean="0"/>
              <a:t>：</a:t>
            </a:r>
            <a:r>
              <a:rPr lang="en-US" altLang="zh-CN" sz="2000" dirty="0" smtClean="0"/>
              <a:t>1</a:t>
            </a:r>
            <a:r>
              <a:rPr lang="zh-CN" altLang="en-US" sz="2000" dirty="0" smtClean="0"/>
              <a:t>）</a:t>
            </a:r>
            <a:r>
              <a:rPr lang="zh-CN" altLang="en-US" dirty="0" smtClean="0"/>
              <a:t>首先搜索</a:t>
            </a:r>
            <a:r>
              <a:rPr lang="en-US" altLang="zh-CN" dirty="0" smtClean="0"/>
              <a:t>Customer Name</a:t>
            </a:r>
            <a:r>
              <a:rPr lang="zh-CN" altLang="en-US" dirty="0" smtClean="0"/>
              <a:t>检索表，找到“</a:t>
            </a:r>
            <a:r>
              <a:rPr lang="en-US" altLang="zh-CN" dirty="0" smtClean="0"/>
              <a:t>Miller</a:t>
            </a:r>
            <a:r>
              <a:rPr lang="zh-CN" altLang="en-US" dirty="0" smtClean="0"/>
              <a:t>”</a:t>
            </a:r>
            <a:r>
              <a:rPr lang="en-US" altLang="zh-CN" dirty="0" smtClean="0"/>
              <a:t> </a:t>
            </a:r>
            <a:r>
              <a:rPr lang="zh-CN" altLang="en-US" dirty="0" smtClean="0"/>
              <a:t>对应的</a:t>
            </a:r>
            <a:endParaRPr lang="en-US" altLang="zh-CN" dirty="0" smtClean="0"/>
          </a:p>
          <a:p>
            <a:pPr>
              <a:spcBef>
                <a:spcPts val="0"/>
              </a:spcBef>
            </a:pPr>
            <a:r>
              <a:rPr lang="en-US" altLang="zh-CN" dirty="0" smtClean="0"/>
              <a:t>                               </a:t>
            </a:r>
            <a:r>
              <a:rPr lang="zh-CN" altLang="en-US" dirty="0" smtClean="0"/>
              <a:t>局部</a:t>
            </a:r>
            <a:r>
              <a:rPr lang="en-US" altLang="zh-CN" dirty="0" smtClean="0"/>
              <a:t>ID </a:t>
            </a:r>
            <a:r>
              <a:rPr lang="zh-CN" altLang="en-US" dirty="0" smtClean="0"/>
              <a:t>（</a:t>
            </a:r>
            <a:r>
              <a:rPr lang="en-US" altLang="zh-CN" dirty="0" smtClean="0"/>
              <a:t>4</a:t>
            </a:r>
            <a:r>
              <a:rPr lang="zh-CN" altLang="en-US" dirty="0" smtClean="0"/>
              <a:t>），最坏情况 </a:t>
            </a:r>
            <a:r>
              <a:rPr lang="en-US" altLang="zh-CN" dirty="0" smtClean="0"/>
              <a:t>100</a:t>
            </a:r>
            <a:r>
              <a:rPr lang="zh-CN" altLang="en-US" dirty="0" smtClean="0"/>
              <a:t>万次；</a:t>
            </a:r>
            <a:endParaRPr lang="en-US" altLang="zh-CN" dirty="0" smtClean="0"/>
          </a:p>
          <a:p>
            <a:pPr>
              <a:spcBef>
                <a:spcPts val="0"/>
              </a:spcBef>
            </a:pPr>
            <a:r>
              <a:rPr lang="zh-CN" altLang="en-US" dirty="0" smtClean="0"/>
              <a:t>                         </a:t>
            </a:r>
            <a:r>
              <a:rPr lang="en-US" altLang="zh-CN" dirty="0" smtClean="0"/>
              <a:t>2</a:t>
            </a:r>
            <a:r>
              <a:rPr lang="zh-CN" altLang="en-US" dirty="0" smtClean="0"/>
              <a:t>） 再搜索</a:t>
            </a:r>
            <a:r>
              <a:rPr lang="en-US" altLang="zh-CN" dirty="0" smtClean="0"/>
              <a:t>Material</a:t>
            </a:r>
            <a:r>
              <a:rPr lang="zh-CN" altLang="en-US" dirty="0" smtClean="0"/>
              <a:t>检索表，找到“</a:t>
            </a:r>
            <a:r>
              <a:rPr lang="en-US" altLang="zh-CN" dirty="0" smtClean="0"/>
              <a:t>refrigerator</a:t>
            </a:r>
            <a:r>
              <a:rPr lang="zh-CN" altLang="en-US" dirty="0" smtClean="0"/>
              <a:t>”对应的局部</a:t>
            </a:r>
            <a:endParaRPr lang="en-US" altLang="zh-CN" dirty="0" smtClean="0"/>
          </a:p>
          <a:p>
            <a:pPr>
              <a:spcBef>
                <a:spcPts val="0"/>
              </a:spcBef>
            </a:pPr>
            <a:r>
              <a:rPr lang="en-US" altLang="zh-CN" dirty="0" smtClean="0"/>
              <a:t>                               ID</a:t>
            </a:r>
            <a:r>
              <a:rPr lang="zh-CN" altLang="en-US" dirty="0" smtClean="0"/>
              <a:t>（</a:t>
            </a:r>
            <a:r>
              <a:rPr lang="en-US" altLang="zh-CN" dirty="0" smtClean="0"/>
              <a:t>3</a:t>
            </a:r>
            <a:r>
              <a:rPr lang="zh-CN" altLang="en-US" dirty="0" smtClean="0"/>
              <a:t>），最坏情况 </a:t>
            </a:r>
            <a:r>
              <a:rPr lang="en-US" altLang="zh-CN" dirty="0" smtClean="0"/>
              <a:t>200</a:t>
            </a:r>
            <a:r>
              <a:rPr lang="zh-CN" altLang="en-US" dirty="0" smtClean="0"/>
              <a:t>万次；</a:t>
            </a:r>
            <a:endParaRPr lang="en-US" altLang="zh-CN" dirty="0" smtClean="0"/>
          </a:p>
          <a:p>
            <a:r>
              <a:rPr lang="en-US" altLang="zh-CN" dirty="0" smtClean="0"/>
              <a:t>                         3</a:t>
            </a:r>
            <a:r>
              <a:rPr lang="zh-CN" altLang="en-US" dirty="0" smtClean="0"/>
              <a:t>）</a:t>
            </a:r>
            <a:r>
              <a:rPr lang="zh-CN" altLang="zh-CN" dirty="0" smtClean="0"/>
              <a:t>用查得的</a:t>
            </a:r>
            <a:r>
              <a:rPr lang="en-US" altLang="zh-CN" dirty="0" smtClean="0"/>
              <a:t>Miller</a:t>
            </a:r>
            <a:r>
              <a:rPr lang="zh-CN" altLang="zh-CN" dirty="0" smtClean="0"/>
              <a:t>对应的局部</a:t>
            </a:r>
            <a:r>
              <a:rPr lang="en-US" altLang="zh-CN" dirty="0" smtClean="0"/>
              <a:t>ID</a:t>
            </a:r>
            <a:r>
              <a:rPr lang="zh-CN" altLang="zh-CN" dirty="0" smtClean="0"/>
              <a:t>值</a:t>
            </a:r>
            <a:r>
              <a:rPr lang="en-US" altLang="zh-CN" dirty="0" smtClean="0"/>
              <a:t>4</a:t>
            </a:r>
            <a:r>
              <a:rPr lang="zh-CN" altLang="zh-CN" dirty="0" smtClean="0"/>
              <a:t>去遍历内存中顺序存储的</a:t>
            </a:r>
            <a:endParaRPr lang="en-US" altLang="zh-CN" dirty="0" smtClean="0"/>
          </a:p>
          <a:p>
            <a:r>
              <a:rPr lang="en-US" altLang="zh-CN" dirty="0" smtClean="0"/>
              <a:t>                              </a:t>
            </a:r>
            <a:r>
              <a:rPr lang="zh-CN" altLang="zh-CN" dirty="0" smtClean="0"/>
              <a:t>“</a:t>
            </a:r>
            <a:r>
              <a:rPr lang="en-US" altLang="zh-CN" dirty="0" smtClean="0"/>
              <a:t>Customer Name</a:t>
            </a:r>
            <a:r>
              <a:rPr lang="zh-CN" altLang="zh-CN" dirty="0" smtClean="0"/>
              <a:t>”一列的各个元素（已转换为局部</a:t>
            </a:r>
            <a:r>
              <a:rPr lang="en-US" altLang="zh-CN" dirty="0" smtClean="0"/>
              <a:t>ID</a:t>
            </a:r>
            <a:r>
              <a:rPr lang="zh-CN" altLang="zh-CN" dirty="0" smtClean="0"/>
              <a:t>），</a:t>
            </a:r>
            <a:endParaRPr lang="en-US" altLang="zh-CN" dirty="0" smtClean="0"/>
          </a:p>
          <a:p>
            <a:pPr marL="1884363" indent="-1884363"/>
            <a:r>
              <a:rPr lang="en-US" altLang="zh-CN" dirty="0" smtClean="0"/>
              <a:t>                               </a:t>
            </a:r>
            <a:r>
              <a:rPr lang="zh-CN" altLang="zh-CN" dirty="0" smtClean="0"/>
              <a:t>若不等于</a:t>
            </a:r>
            <a:r>
              <a:rPr lang="en-US" altLang="zh-CN" dirty="0" smtClean="0"/>
              <a:t>4</a:t>
            </a:r>
            <a:r>
              <a:rPr lang="zh-CN" altLang="zh-CN" dirty="0" smtClean="0"/>
              <a:t>就设为</a:t>
            </a:r>
            <a:r>
              <a:rPr lang="en-US" altLang="zh-CN" dirty="0" smtClean="0"/>
              <a:t>0</a:t>
            </a:r>
            <a:r>
              <a:rPr lang="zh-CN" altLang="zh-CN" dirty="0" smtClean="0"/>
              <a:t>，等于</a:t>
            </a:r>
            <a:r>
              <a:rPr lang="en-US" altLang="zh-CN" dirty="0" smtClean="0"/>
              <a:t>4</a:t>
            </a:r>
            <a:r>
              <a:rPr lang="zh-CN" altLang="zh-CN" dirty="0" smtClean="0"/>
              <a:t>就设为</a:t>
            </a:r>
            <a:r>
              <a:rPr lang="en-US" altLang="zh-CN" dirty="0" smtClean="0"/>
              <a:t>1</a:t>
            </a:r>
            <a:r>
              <a:rPr lang="zh-CN" altLang="zh-CN" dirty="0" smtClean="0"/>
              <a:t>，遍历完</a:t>
            </a:r>
            <a:r>
              <a:rPr lang="zh-CN" altLang="en-US" dirty="0" smtClean="0"/>
              <a:t>一个表</a:t>
            </a:r>
            <a:r>
              <a:rPr lang="zh-CN" altLang="zh-CN" dirty="0" smtClean="0"/>
              <a:t>需要</a:t>
            </a:r>
            <a:r>
              <a:rPr lang="en-US" altLang="zh-CN" dirty="0" smtClean="0"/>
              <a:t>1000</a:t>
            </a:r>
            <a:r>
              <a:rPr lang="zh-CN" altLang="zh-CN" dirty="0" smtClean="0"/>
              <a:t>万次操作，得到一个“</a:t>
            </a:r>
            <a:r>
              <a:rPr lang="en-US" altLang="zh-CN" dirty="0" smtClean="0"/>
              <a:t>0010010 ...</a:t>
            </a:r>
            <a:r>
              <a:rPr lang="zh-CN" altLang="zh-CN" dirty="0" smtClean="0"/>
              <a:t>”这样的二进制数组；</a:t>
            </a:r>
          </a:p>
          <a:p>
            <a:r>
              <a:rPr lang="en-US" altLang="zh-CN" dirty="0" smtClean="0"/>
              <a:t>                         4</a:t>
            </a:r>
            <a:r>
              <a:rPr lang="zh-CN" altLang="zh-CN" dirty="0" smtClean="0"/>
              <a:t>）用查得的</a:t>
            </a:r>
            <a:r>
              <a:rPr lang="en-US" altLang="zh-CN" dirty="0" smtClean="0"/>
              <a:t>Refrigerator</a:t>
            </a:r>
            <a:r>
              <a:rPr lang="zh-CN" altLang="zh-CN" dirty="0" smtClean="0"/>
              <a:t>对应的局部</a:t>
            </a:r>
            <a:r>
              <a:rPr lang="en-US" altLang="zh-CN" dirty="0" smtClean="0"/>
              <a:t>ID</a:t>
            </a:r>
            <a:r>
              <a:rPr lang="zh-CN" altLang="zh-CN" dirty="0" smtClean="0"/>
              <a:t>值</a:t>
            </a:r>
            <a:r>
              <a:rPr lang="en-US" altLang="zh-CN" dirty="0" smtClean="0"/>
              <a:t>3</a:t>
            </a:r>
            <a:r>
              <a:rPr lang="zh-CN" altLang="zh-CN" dirty="0" smtClean="0"/>
              <a:t>去遍历内存中顺序</a:t>
            </a:r>
            <a:endParaRPr lang="en-US" altLang="zh-CN" dirty="0" smtClean="0"/>
          </a:p>
          <a:p>
            <a:r>
              <a:rPr lang="en-US" altLang="zh-CN" dirty="0" smtClean="0"/>
              <a:t>                              </a:t>
            </a:r>
            <a:r>
              <a:rPr lang="zh-CN" altLang="zh-CN" dirty="0" smtClean="0"/>
              <a:t>存储的“</a:t>
            </a:r>
            <a:r>
              <a:rPr lang="en-US" altLang="zh-CN" dirty="0" smtClean="0"/>
              <a:t>Material</a:t>
            </a:r>
            <a:r>
              <a:rPr lang="zh-CN" altLang="zh-CN" dirty="0" smtClean="0"/>
              <a:t>”一列的各个元素（已转换为局部</a:t>
            </a:r>
            <a:r>
              <a:rPr lang="en-US" altLang="zh-CN" dirty="0" smtClean="0"/>
              <a:t>ID</a:t>
            </a:r>
            <a:r>
              <a:rPr lang="zh-CN" altLang="zh-CN" dirty="0" smtClean="0"/>
              <a:t>），</a:t>
            </a:r>
            <a:endParaRPr lang="en-US" altLang="zh-CN" dirty="0" smtClean="0"/>
          </a:p>
          <a:p>
            <a:pPr marL="1884363" indent="-1884363"/>
            <a:r>
              <a:rPr lang="en-US" altLang="zh-CN" dirty="0" smtClean="0"/>
              <a:t>                              </a:t>
            </a:r>
            <a:r>
              <a:rPr lang="zh-CN" altLang="zh-CN" dirty="0" smtClean="0"/>
              <a:t>若不等于</a:t>
            </a:r>
            <a:r>
              <a:rPr lang="en-US" altLang="zh-CN" dirty="0" smtClean="0"/>
              <a:t>3</a:t>
            </a:r>
            <a:r>
              <a:rPr lang="zh-CN" altLang="zh-CN" dirty="0" smtClean="0"/>
              <a:t>就设为</a:t>
            </a:r>
            <a:r>
              <a:rPr lang="en-US" altLang="zh-CN" dirty="0" smtClean="0"/>
              <a:t>0</a:t>
            </a:r>
            <a:r>
              <a:rPr lang="zh-CN" altLang="zh-CN" dirty="0" smtClean="0"/>
              <a:t>，等于</a:t>
            </a:r>
            <a:r>
              <a:rPr lang="en-US" altLang="zh-CN" dirty="0" smtClean="0"/>
              <a:t>3</a:t>
            </a:r>
            <a:r>
              <a:rPr lang="zh-CN" altLang="zh-CN" dirty="0" smtClean="0"/>
              <a:t>就设为</a:t>
            </a:r>
            <a:r>
              <a:rPr lang="en-US" altLang="zh-CN" dirty="0" smtClean="0"/>
              <a:t>1</a:t>
            </a:r>
            <a:r>
              <a:rPr lang="zh-CN" altLang="zh-CN" dirty="0" smtClean="0"/>
              <a:t>，遍历完</a:t>
            </a:r>
            <a:r>
              <a:rPr lang="zh-CN" altLang="en-US" dirty="0" smtClean="0"/>
              <a:t>另一个表</a:t>
            </a:r>
            <a:r>
              <a:rPr lang="zh-CN" altLang="zh-CN" dirty="0" smtClean="0"/>
              <a:t>需要</a:t>
            </a:r>
            <a:r>
              <a:rPr lang="en-US" altLang="zh-CN" dirty="0" smtClean="0"/>
              <a:t>1000</a:t>
            </a:r>
            <a:r>
              <a:rPr lang="zh-CN" altLang="zh-CN" dirty="0" smtClean="0"/>
              <a:t>万次操作，得到一个“</a:t>
            </a:r>
            <a:r>
              <a:rPr lang="en-US" altLang="zh-CN" dirty="0" smtClean="0"/>
              <a:t>0000010 ...</a:t>
            </a:r>
            <a:r>
              <a:rPr lang="zh-CN" altLang="zh-CN" dirty="0" smtClean="0"/>
              <a:t>”这样的二进制数组；</a:t>
            </a:r>
          </a:p>
          <a:p>
            <a:r>
              <a:rPr lang="en-US" altLang="zh-CN" dirty="0" smtClean="0"/>
              <a:t>                         5</a:t>
            </a:r>
            <a:r>
              <a:rPr lang="zh-CN" altLang="zh-CN" dirty="0" smtClean="0"/>
              <a:t>）将步骤</a:t>
            </a:r>
            <a:r>
              <a:rPr lang="en-US" altLang="zh-CN" dirty="0" smtClean="0"/>
              <a:t>3</a:t>
            </a:r>
            <a:r>
              <a:rPr lang="zh-CN" altLang="zh-CN" dirty="0" smtClean="0"/>
              <a:t>和</a:t>
            </a:r>
            <a:r>
              <a:rPr lang="en-US" altLang="zh-CN" dirty="0" smtClean="0"/>
              <a:t>4</a:t>
            </a:r>
            <a:r>
              <a:rPr lang="zh-CN" altLang="zh-CN" dirty="0" smtClean="0"/>
              <a:t>得到的两个二进制数组进行</a:t>
            </a:r>
            <a:r>
              <a:rPr lang="en-US" altLang="zh-CN" dirty="0" smtClean="0"/>
              <a:t>bit-wise AND</a:t>
            </a:r>
            <a:r>
              <a:rPr lang="zh-CN" altLang="zh-CN" dirty="0" smtClean="0"/>
              <a:t>操作，</a:t>
            </a:r>
            <a:endParaRPr lang="en-US" altLang="zh-CN" dirty="0" smtClean="0"/>
          </a:p>
          <a:p>
            <a:r>
              <a:rPr lang="en-US" altLang="zh-CN" dirty="0" smtClean="0"/>
              <a:t>                              </a:t>
            </a:r>
            <a:r>
              <a:rPr lang="zh-CN" altLang="zh-CN" dirty="0" smtClean="0"/>
              <a:t>得到的结果也是一个二进制数组“</a:t>
            </a:r>
            <a:r>
              <a:rPr lang="en-US" altLang="zh-CN" dirty="0" smtClean="0"/>
              <a:t>0000010 ...</a:t>
            </a:r>
            <a:r>
              <a:rPr lang="zh-CN" altLang="zh-CN" dirty="0" smtClean="0"/>
              <a:t>”，其中的</a:t>
            </a:r>
            <a:endParaRPr lang="en-US" altLang="zh-CN" dirty="0" smtClean="0"/>
          </a:p>
          <a:p>
            <a:r>
              <a:rPr lang="en-US" altLang="zh-CN" dirty="0" smtClean="0"/>
              <a:t>                             </a:t>
            </a:r>
            <a:r>
              <a:rPr lang="zh-CN" altLang="en-US" dirty="0" smtClean="0"/>
              <a:t>“</a:t>
            </a:r>
            <a:r>
              <a:rPr lang="en-US" altLang="zh-CN" dirty="0" smtClean="0"/>
              <a:t>1</a:t>
            </a:r>
            <a:r>
              <a:rPr lang="zh-CN" altLang="en-US" dirty="0" smtClean="0"/>
              <a:t>”</a:t>
            </a:r>
            <a:r>
              <a:rPr lang="zh-CN" altLang="zh-CN" dirty="0" smtClean="0"/>
              <a:t>位就是满足我们查询条件的数据项。</a:t>
            </a:r>
            <a:r>
              <a:rPr lang="en-US" altLang="zh-CN" dirty="0" smtClean="0"/>
              <a:t>                         </a:t>
            </a:r>
          </a:p>
          <a:p>
            <a:pPr>
              <a:spcBef>
                <a:spcPts val="1200"/>
              </a:spcBef>
            </a:pPr>
            <a:r>
              <a:rPr lang="zh-CN" altLang="en-US" dirty="0" smtClean="0">
                <a:solidFill>
                  <a:srgbClr val="3F21F1"/>
                </a:solidFill>
              </a:rPr>
              <a:t>                               总操作次数 </a:t>
            </a:r>
            <a:r>
              <a:rPr lang="en-US" altLang="zh-CN" dirty="0" smtClean="0">
                <a:solidFill>
                  <a:srgbClr val="3F21F1"/>
                </a:solidFill>
              </a:rPr>
              <a:t>= 100</a:t>
            </a:r>
            <a:r>
              <a:rPr lang="zh-CN" altLang="en-US" dirty="0" smtClean="0">
                <a:solidFill>
                  <a:srgbClr val="3F21F1"/>
                </a:solidFill>
              </a:rPr>
              <a:t>万</a:t>
            </a:r>
            <a:r>
              <a:rPr lang="en-US" altLang="zh-CN" dirty="0" smtClean="0">
                <a:solidFill>
                  <a:srgbClr val="3F21F1"/>
                </a:solidFill>
              </a:rPr>
              <a:t>+200</a:t>
            </a:r>
            <a:r>
              <a:rPr lang="zh-CN" altLang="en-US" dirty="0" smtClean="0">
                <a:solidFill>
                  <a:srgbClr val="3F21F1"/>
                </a:solidFill>
              </a:rPr>
              <a:t>万</a:t>
            </a:r>
            <a:r>
              <a:rPr lang="en-US" altLang="zh-CN" dirty="0" smtClean="0">
                <a:solidFill>
                  <a:srgbClr val="3F21F1"/>
                </a:solidFill>
              </a:rPr>
              <a:t>+2</a:t>
            </a:r>
            <a:r>
              <a:rPr lang="zh-CN" altLang="en-US" dirty="0" smtClean="0">
                <a:solidFill>
                  <a:srgbClr val="3F21F1"/>
                </a:solidFill>
              </a:rPr>
              <a:t>*</a:t>
            </a:r>
            <a:r>
              <a:rPr lang="en-US" altLang="zh-CN" dirty="0" smtClean="0">
                <a:solidFill>
                  <a:srgbClr val="3F21F1"/>
                </a:solidFill>
              </a:rPr>
              <a:t>1000</a:t>
            </a:r>
            <a:r>
              <a:rPr lang="zh-CN" altLang="en-US" dirty="0" smtClean="0">
                <a:solidFill>
                  <a:srgbClr val="3F21F1"/>
                </a:solidFill>
              </a:rPr>
              <a:t>万</a:t>
            </a:r>
            <a:r>
              <a:rPr lang="en-US" altLang="zh-CN" dirty="0" smtClean="0">
                <a:solidFill>
                  <a:srgbClr val="3F21F1"/>
                </a:solidFill>
              </a:rPr>
              <a:t>+1</a:t>
            </a:r>
            <a:r>
              <a:rPr lang="zh-CN" altLang="en-US" dirty="0" smtClean="0">
                <a:solidFill>
                  <a:srgbClr val="3F21F1"/>
                </a:solidFill>
              </a:rPr>
              <a:t> </a:t>
            </a:r>
            <a:r>
              <a:rPr lang="en-US" altLang="zh-CN" dirty="0" smtClean="0">
                <a:solidFill>
                  <a:srgbClr val="3F21F1"/>
                </a:solidFill>
              </a:rPr>
              <a:t>= 0.23 </a:t>
            </a:r>
            <a:r>
              <a:rPr lang="zh-CN" altLang="en-US" dirty="0" smtClean="0">
                <a:solidFill>
                  <a:srgbClr val="3F21F1"/>
                </a:solidFill>
              </a:rPr>
              <a:t>亿次</a:t>
            </a:r>
            <a:endParaRPr lang="en-US" altLang="zh-CN" sz="2000" dirty="0" smtClean="0"/>
          </a:p>
        </p:txBody>
      </p:sp>
      <p:sp>
        <p:nvSpPr>
          <p:cNvPr id="10" name="TextBox 12"/>
          <p:cNvSpPr txBox="1">
            <a:spLocks noChangeArrowheads="1"/>
          </p:cNvSpPr>
          <p:nvPr/>
        </p:nvSpPr>
        <p:spPr bwMode="auto">
          <a:xfrm>
            <a:off x="685800" y="1143000"/>
            <a:ext cx="7924800" cy="523220"/>
          </a:xfrm>
          <a:prstGeom prst="rect">
            <a:avLst/>
          </a:prstGeom>
          <a:noFill/>
          <a:ln w="9525">
            <a:noFill/>
            <a:miter lim="800000"/>
          </a:ln>
        </p:spPr>
        <p:txBody>
          <a:bodyPr>
            <a:spAutoFit/>
          </a:bodyPr>
          <a:lstStyle/>
          <a:p>
            <a:r>
              <a:rPr lang="zh-CN" altLang="en-US" sz="2800" b="1" dirty="0" smtClean="0"/>
              <a:t>列存储结构算例（续）</a:t>
            </a:r>
            <a:endParaRPr lang="zh-CN" altLang="en-US" sz="2800" b="1" dirty="0"/>
          </a:p>
        </p:txBody>
      </p:sp>
    </p:spTree>
    <p:extLst>
      <p:ext uri="{BB962C8B-B14F-4D97-AF65-F5344CB8AC3E}">
        <p14:creationId xmlns:p14="http://schemas.microsoft.com/office/powerpoint/2010/main" xmlns="" val="16072036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9</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ln>
        </p:spPr>
        <p:txBody>
          <a:bodyPr>
            <a:spAutoFit/>
          </a:bodyPr>
          <a:lstStyle/>
          <a:p>
            <a:r>
              <a:rPr lang="zh-CN" altLang="en-US" sz="2400" b="1" dirty="0" smtClean="0">
                <a:solidFill>
                  <a:srgbClr val="002060"/>
                </a:solidFill>
                <a:latin typeface="Calibri" panose="020F0502020204030204" pitchFamily="34" charset="0"/>
              </a:rPr>
              <a:t>大数据计算技术 </a:t>
            </a:r>
            <a:endParaRPr lang="en-US" altLang="zh-CN" sz="2400" b="1" dirty="0" smtClean="0">
              <a:solidFill>
                <a:srgbClr val="002060"/>
              </a:solidFill>
              <a:latin typeface="Calibri" panose="020F0502020204030204" pitchFamily="34" charset="0"/>
            </a:endParaRPr>
          </a:p>
          <a:p>
            <a:r>
              <a:rPr lang="en-US" altLang="zh-CN" sz="2800" b="1" dirty="0" smtClean="0">
                <a:solidFill>
                  <a:srgbClr val="002060"/>
                </a:solidFill>
                <a:latin typeface="Calibri" panose="020F0502020204030204" pitchFamily="34" charset="0"/>
              </a:rPr>
              <a:t>Big Data Computing Technology</a:t>
            </a:r>
            <a:endParaRPr lang="zh-CN" altLang="en-US" sz="2800" b="1" dirty="0">
              <a:solidFill>
                <a:srgbClr val="002060"/>
              </a:solidFill>
              <a:latin typeface="Calibri" panose="020F0502020204030204" pitchFamily="34" charset="0"/>
            </a:endParaRPr>
          </a:p>
        </p:txBody>
      </p:sp>
      <p:sp>
        <p:nvSpPr>
          <p:cNvPr id="10" name="TextBox 12"/>
          <p:cNvSpPr txBox="1">
            <a:spLocks noChangeArrowheads="1"/>
          </p:cNvSpPr>
          <p:nvPr/>
        </p:nvSpPr>
        <p:spPr bwMode="auto">
          <a:xfrm>
            <a:off x="685800" y="1143000"/>
            <a:ext cx="7924800" cy="523220"/>
          </a:xfrm>
          <a:prstGeom prst="rect">
            <a:avLst/>
          </a:prstGeom>
          <a:noFill/>
          <a:ln w="9525">
            <a:noFill/>
            <a:miter lim="800000"/>
          </a:ln>
        </p:spPr>
        <p:txBody>
          <a:bodyPr>
            <a:spAutoFit/>
          </a:bodyPr>
          <a:lstStyle/>
          <a:p>
            <a:r>
              <a:rPr lang="zh-CN" altLang="en-US" sz="2800" b="1" dirty="0" smtClean="0"/>
              <a:t>列存储结构算例（续）</a:t>
            </a:r>
            <a:endParaRPr lang="zh-CN" altLang="en-US" sz="2800" b="1" dirty="0"/>
          </a:p>
        </p:txBody>
      </p:sp>
      <p:pic>
        <p:nvPicPr>
          <p:cNvPr id="8" name="图片 7" descr="a"/>
          <p:cNvPicPr/>
          <p:nvPr/>
        </p:nvPicPr>
        <p:blipFill>
          <a:blip r:embed="rId4" cstate="print"/>
          <a:srcRect/>
          <a:stretch>
            <a:fillRect/>
          </a:stretch>
        </p:blipFill>
        <p:spPr>
          <a:xfrm>
            <a:off x="1219200" y="1828800"/>
            <a:ext cx="6934200" cy="4724400"/>
          </a:xfrm>
          <a:prstGeom prst="rect">
            <a:avLst/>
          </a:prstGeom>
          <a:noFill/>
        </p:spPr>
      </p:pic>
    </p:spTree>
    <p:extLst>
      <p:ext uri="{BB962C8B-B14F-4D97-AF65-F5344CB8AC3E}">
        <p14:creationId xmlns:p14="http://schemas.microsoft.com/office/powerpoint/2010/main" xmlns="" val="160720360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2010</TotalTime>
  <Words>3437</Words>
  <Application>Microsoft Office PowerPoint</Application>
  <PresentationFormat>全屏显示(4:3)</PresentationFormat>
  <Paragraphs>342</Paragraphs>
  <Slides>35</Slides>
  <Notes>35</Notes>
  <HiddenSlides>0</HiddenSlides>
  <MMClips>0</MMClips>
  <ScaleCrop>false</ScaleCrop>
  <HeadingPairs>
    <vt:vector size="4" baseType="variant">
      <vt:variant>
        <vt:lpstr>主题</vt:lpstr>
      </vt:variant>
      <vt:variant>
        <vt:i4>1</vt:i4>
      </vt:variant>
      <vt:variant>
        <vt:lpstr>幻灯片标题</vt:lpstr>
      </vt:variant>
      <vt:variant>
        <vt:i4>35</vt:i4>
      </vt:variant>
    </vt:vector>
  </HeadingPairs>
  <TitlesOfParts>
    <vt:vector size="36"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vector>
  </TitlesOfParts>
  <Company>Toshiba</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abc</dc:creator>
  <cp:lastModifiedBy>qyzc</cp:lastModifiedBy>
  <cp:revision>258</cp:revision>
  <dcterms:created xsi:type="dcterms:W3CDTF">2010-07-16T22:48:00Z</dcterms:created>
  <dcterms:modified xsi:type="dcterms:W3CDTF">2022-11-18T07:30:11Z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2052-10.1.0.6660</vt:lpwstr>
  </property>
</Properties>
</file>

<file path=docProps/thumbnail.jpeg>
</file>